
<file path=[Content_Types].xml><?xml version="1.0" encoding="utf-8"?>
<Types xmlns="http://schemas.openxmlformats.org/package/2006/content-types">
  <Default Extension="png" ContentType="image/png"/>
  <Default Extension="svg" ContentType="image/svg+xml"/>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67"/>
  </p:notesMasterIdLst>
  <p:handoutMasterIdLst>
    <p:handoutMasterId r:id="rId68"/>
  </p:handoutMasterIdLst>
  <p:sldIdLst>
    <p:sldId id="303" r:id="rId2"/>
    <p:sldId id="263" r:id="rId3"/>
    <p:sldId id="304" r:id="rId4"/>
    <p:sldId id="305" r:id="rId5"/>
    <p:sldId id="306" r:id="rId6"/>
    <p:sldId id="307" r:id="rId7"/>
    <p:sldId id="308" r:id="rId8"/>
    <p:sldId id="309"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7" r:id="rId27"/>
    <p:sldId id="328" r:id="rId28"/>
    <p:sldId id="329" r:id="rId29"/>
    <p:sldId id="330" r:id="rId30"/>
    <p:sldId id="331" r:id="rId31"/>
    <p:sldId id="332" r:id="rId32"/>
    <p:sldId id="333" r:id="rId33"/>
    <p:sldId id="334" r:id="rId34"/>
    <p:sldId id="335" r:id="rId35"/>
    <p:sldId id="336" r:id="rId36"/>
    <p:sldId id="337" r:id="rId37"/>
    <p:sldId id="338" r:id="rId38"/>
    <p:sldId id="339" r:id="rId39"/>
    <p:sldId id="340" r:id="rId40"/>
    <p:sldId id="341" r:id="rId41"/>
    <p:sldId id="342" r:id="rId42"/>
    <p:sldId id="343" r:id="rId43"/>
    <p:sldId id="344" r:id="rId44"/>
    <p:sldId id="345" r:id="rId45"/>
    <p:sldId id="346" r:id="rId46"/>
    <p:sldId id="347" r:id="rId47"/>
    <p:sldId id="349" r:id="rId48"/>
    <p:sldId id="350" r:id="rId49"/>
    <p:sldId id="348" r:id="rId50"/>
    <p:sldId id="351" r:id="rId51"/>
    <p:sldId id="352" r:id="rId52"/>
    <p:sldId id="353" r:id="rId53"/>
    <p:sldId id="354" r:id="rId54"/>
    <p:sldId id="358" r:id="rId55"/>
    <p:sldId id="359" r:id="rId56"/>
    <p:sldId id="360" r:id="rId57"/>
    <p:sldId id="361" r:id="rId58"/>
    <p:sldId id="362" r:id="rId59"/>
    <p:sldId id="363" r:id="rId60"/>
    <p:sldId id="364" r:id="rId61"/>
    <p:sldId id="365" r:id="rId62"/>
    <p:sldId id="366" r:id="rId63"/>
    <p:sldId id="367" r:id="rId64"/>
    <p:sldId id="368" r:id="rId65"/>
    <p:sldId id="369" r:id="rId6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80" autoAdjust="0"/>
    <p:restoredTop sz="92898" autoAdjust="0"/>
  </p:normalViewPr>
  <p:slideViewPr>
    <p:cSldViewPr>
      <p:cViewPr varScale="1">
        <p:scale>
          <a:sx n="67" d="100"/>
          <a:sy n="67" d="100"/>
        </p:scale>
        <p:origin x="78" y="90"/>
      </p:cViewPr>
      <p:guideLst>
        <p:guide orient="horz" pos="2160"/>
        <p:guide pos="2880"/>
      </p:guideLst>
    </p:cSldViewPr>
  </p:slideViewPr>
  <p:outlineViewPr>
    <p:cViewPr>
      <p:scale>
        <a:sx n="33" d="100"/>
        <a:sy n="33" d="100"/>
      </p:scale>
      <p:origin x="0" y="18540"/>
    </p:cViewPr>
  </p:outlineViewPr>
  <p:notesTextViewPr>
    <p:cViewPr>
      <p:scale>
        <a:sx n="1" d="1"/>
        <a:sy n="1" d="1"/>
      </p:scale>
      <p:origin x="0" y="0"/>
    </p:cViewPr>
  </p:notesTextViewPr>
  <p:sorterViewPr>
    <p:cViewPr>
      <p:scale>
        <a:sx n="100" d="100"/>
        <a:sy n="100" d="100"/>
      </p:scale>
      <p:origin x="0" y="2408"/>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4/25/2019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20.png>
</file>

<file path=ppt/media/image21.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4/25/2019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65</a:t>
            </a:fld>
            <a:endParaRPr lang="en-US"/>
          </a:p>
        </p:txBody>
      </p:sp>
    </p:spTree>
    <p:extLst>
      <p:ext uri="{BB962C8B-B14F-4D97-AF65-F5344CB8AC3E}">
        <p14:creationId xmlns:p14="http://schemas.microsoft.com/office/powerpoint/2010/main" val="3126903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443915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1"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06094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4/25/2019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4"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604873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481929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14917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765949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2971429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130672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40680539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04413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25133490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099194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4046626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3143648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22338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2645746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2534692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4/25/2019</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4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4/25/2019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4/25/2019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4/25/2019</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3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860684290"/>
      </p:ext>
    </p:extLst>
  </p:cSld>
  <p:clrMap bg1="lt1" tx1="dk1" bg2="lt2" tx2="dk2" accent1="accent1" accent2="accent2" accent3="accent3" accent4="accent4" accent5="accent5" accent6="accent6" hlink="hlink" folHlink="folHlink"/>
  <p:sldLayoutIdLst>
    <p:sldLayoutId id="2147483650" r:id="rId1"/>
    <p:sldLayoutId id="2147483659" r:id="rId2"/>
    <p:sldLayoutId id="2147483658" r:id="rId3"/>
    <p:sldLayoutId id="2147483660" r:id="rId4"/>
    <p:sldLayoutId id="2147483662" r:id="rId5"/>
    <p:sldLayoutId id="2147483663" r:id="rId6"/>
    <p:sldLayoutId id="2147483664" r:id="rId7"/>
    <p:sldLayoutId id="2147483665" r:id="rId8"/>
    <p:sldLayoutId id="2147483668" r:id="rId9"/>
    <p:sldLayoutId id="2147483670" r:id="rId10"/>
    <p:sldLayoutId id="2147483671" r:id="rId11"/>
    <p:sldLayoutId id="2147483672"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90" r:id="rId27"/>
    <p:sldLayoutId id="2147483691" r:id="rId2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3"/>
          <p:cNvSpPr>
            <a:spLocks noGrp="1"/>
          </p:cNvSpPr>
          <p:nvPr>
            <p:ph type="body" sz="quarter" idx="4294967295"/>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
        <p:nvSpPr>
          <p:cNvPr id="10" name="Text Placeholder 9"/>
          <p:cNvSpPr>
            <a:spLocks noGrp="1"/>
          </p:cNvSpPr>
          <p:nvPr>
            <p:ph type="body" sz="quarter" idx="15"/>
          </p:nvPr>
        </p:nvSpPr>
        <p:spPr/>
        <p:txBody>
          <a:bodyPr/>
          <a:lstStyle/>
          <a:p>
            <a:pPr lvl="1" indent="-20638">
              <a:lnSpc>
                <a:spcPct val="90000"/>
              </a:lnSpc>
            </a:pPr>
            <a:r>
              <a:rPr lang="en-AU" sz="2000" dirty="0"/>
              <a:t>Microservices Architecture</a:t>
            </a:r>
            <a:endParaRPr lang="en-CA" altLang="en-US" sz="2000" dirty="0"/>
          </a:p>
        </p:txBody>
      </p:sp>
      <p:sp>
        <p:nvSpPr>
          <p:cNvPr id="9" name="Text Placeholder 8"/>
          <p:cNvSpPr>
            <a:spLocks noGrp="1"/>
          </p:cNvSpPr>
          <p:nvPr>
            <p:ph type="body" sz="quarter" idx="14"/>
          </p:nvPr>
        </p:nvSpPr>
        <p:spPr/>
        <p:txBody>
          <a:bodyPr/>
          <a:lstStyle/>
          <a:p>
            <a:r>
              <a:rPr lang="en-US" dirty="0"/>
              <a:t>Chapter 6</a:t>
            </a:r>
          </a:p>
        </p:txBody>
      </p:sp>
      <p:pic>
        <p:nvPicPr>
          <p:cNvPr id="12" name="Picture 11" descr="Engineering Software Products, First Edition by Ian Sommervill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644600"/>
            <a:ext cx="3784445" cy="4680000"/>
          </a:xfrm>
          <a:prstGeom prst="rect">
            <a:avLst/>
          </a:prstGeom>
        </p:spPr>
      </p:pic>
      <p:sp>
        <p:nvSpPr>
          <p:cNvPr id="8" name="Text Placeholder 7"/>
          <p:cNvSpPr>
            <a:spLocks noGrp="1"/>
          </p:cNvSpPr>
          <p:nvPr>
            <p:ph type="body" sz="quarter" idx="13"/>
          </p:nvPr>
        </p:nvSpPr>
        <p:spPr>
          <a:xfrm>
            <a:off x="381000" y="1156613"/>
            <a:ext cx="8229600" cy="478970"/>
          </a:xfrm>
        </p:spPr>
        <p:txBody>
          <a:bodyPr/>
          <a:lstStyle/>
          <a:p>
            <a:r>
              <a:rPr lang="en-US" dirty="0"/>
              <a:t>First Edition</a:t>
            </a:r>
          </a:p>
        </p:txBody>
      </p:sp>
      <p:sp>
        <p:nvSpPr>
          <p:cNvPr id="2" name="Title 1"/>
          <p:cNvSpPr>
            <a:spLocks noGrp="1"/>
          </p:cNvSpPr>
          <p:nvPr>
            <p:ph type="title"/>
          </p:nvPr>
        </p:nvSpPr>
        <p:spPr>
          <a:xfrm>
            <a:off x="381000" y="215372"/>
            <a:ext cx="8382000" cy="851428"/>
          </a:xfrm>
        </p:spPr>
        <p:txBody>
          <a:bodyPr/>
          <a:lstStyle/>
          <a:p>
            <a:r>
              <a:rPr lang="en-AU" dirty="0"/>
              <a:t>Engineering Software Products</a:t>
            </a:r>
          </a:p>
        </p:txBody>
      </p:sp>
    </p:spTree>
    <p:extLst>
      <p:ext uri="{BB962C8B-B14F-4D97-AF65-F5344CB8AC3E}">
        <p14:creationId xmlns:p14="http://schemas.microsoft.com/office/powerpoint/2010/main" val="2317905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and explains the characteristics of microservices."/>
          <p:cNvGraphicFramePr>
            <a:graphicFrameLocks noGrp="1"/>
          </p:cNvGraphicFramePr>
          <p:nvPr>
            <p:extLst>
              <p:ext uri="{D42A27DB-BD31-4B8C-83A1-F6EECF244321}">
                <p14:modId xmlns:p14="http://schemas.microsoft.com/office/powerpoint/2010/main" val="3580579028"/>
              </p:ext>
            </p:extLst>
          </p:nvPr>
        </p:nvGraphicFramePr>
        <p:xfrm>
          <a:off x="457200" y="1447800"/>
          <a:ext cx="8305800" cy="4930710"/>
        </p:xfrm>
        <a:graphic>
          <a:graphicData uri="http://schemas.openxmlformats.org/drawingml/2006/table">
            <a:tbl>
              <a:tblPr firstRow="1" bandRow="1">
                <a:tableStyleId>{3B4B98B0-60AC-42C2-AFA5-B58CD77FA1E5}</a:tableStyleId>
              </a:tblPr>
              <a:tblGrid>
                <a:gridCol w="2133289">
                  <a:extLst>
                    <a:ext uri="{9D8B030D-6E8A-4147-A177-3AD203B41FA5}">
                      <a16:colId xmlns:a16="http://schemas.microsoft.com/office/drawing/2014/main" val="20000"/>
                    </a:ext>
                  </a:extLst>
                </a:gridCol>
                <a:gridCol w="6172511">
                  <a:extLst>
                    <a:ext uri="{9D8B030D-6E8A-4147-A177-3AD203B41FA5}">
                      <a16:colId xmlns:a16="http://schemas.microsoft.com/office/drawing/2014/main" val="20001"/>
                    </a:ext>
                  </a:extLst>
                </a:gridCol>
              </a:tblGrid>
              <a:tr h="473496">
                <a:tc>
                  <a:txBody>
                    <a:bodyPr/>
                    <a:lstStyle/>
                    <a:p>
                      <a:r>
                        <a:rPr lang="en-AU" dirty="0"/>
                        <a:t>Characteristic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19402">
                <a:tc>
                  <a:txBody>
                    <a:bodyPr/>
                    <a:lstStyle/>
                    <a:p>
                      <a:r>
                        <a:rPr lang="en-AU" sz="1700" dirty="0"/>
                        <a:t>Self-contained</a:t>
                      </a:r>
                    </a:p>
                  </a:txBody>
                  <a:tcPr>
                    <a:lnT w="12700" cap="flat" cmpd="sng" algn="ctr">
                      <a:solidFill>
                        <a:schemeClr val="tx1"/>
                      </a:solidFill>
                      <a:prstDash val="solid"/>
                      <a:round/>
                      <a:headEnd type="none" w="med" len="med"/>
                      <a:tailEnd type="none" w="med" len="med"/>
                    </a:lnT>
                    <a:noFill/>
                  </a:tcPr>
                </a:tc>
                <a:tc>
                  <a:txBody>
                    <a:bodyPr/>
                    <a:lstStyle/>
                    <a:p>
                      <a:r>
                        <a:rPr lang="en-US" sz="1700" dirty="0"/>
                        <a:t>Microservices do not have external dependencies. They manage their own data and implement their own user interface.</a:t>
                      </a:r>
                      <a:endParaRPr lang="en-AU" sz="1700"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829388">
                <a:tc>
                  <a:txBody>
                    <a:bodyPr/>
                    <a:lstStyle/>
                    <a:p>
                      <a:r>
                        <a:rPr lang="en-AU" sz="1700" dirty="0"/>
                        <a:t>Lightweight</a:t>
                      </a:r>
                    </a:p>
                  </a:txBody>
                  <a:tcPr/>
                </a:tc>
                <a:tc>
                  <a:txBody>
                    <a:bodyPr/>
                    <a:lstStyle/>
                    <a:p>
                      <a:r>
                        <a:rPr lang="en-US" sz="1700" dirty="0"/>
                        <a:t>Microservices communicate using lightweight protocols, so that service communication overheads are low.</a:t>
                      </a:r>
                      <a:endParaRPr lang="en-AU" sz="1700" dirty="0"/>
                    </a:p>
                  </a:txBody>
                  <a:tcPr/>
                </a:tc>
                <a:extLst>
                  <a:ext uri="{0D108BD9-81ED-4DB2-BD59-A6C34878D82A}">
                    <a16:rowId xmlns:a16="http://schemas.microsoft.com/office/drawing/2014/main" val="10002"/>
                  </a:ext>
                </a:extLst>
              </a:tr>
              <a:tr h="1227494">
                <a:tc>
                  <a:txBody>
                    <a:bodyPr/>
                    <a:lstStyle/>
                    <a:p>
                      <a:r>
                        <a:rPr lang="en-AU" sz="1700" dirty="0"/>
                        <a:t>Implementation</a:t>
                      </a:r>
                    </a:p>
                    <a:p>
                      <a:r>
                        <a:rPr lang="en-AU" sz="1700" dirty="0"/>
                        <a:t>independent</a:t>
                      </a:r>
                    </a:p>
                  </a:txBody>
                  <a:tcPr>
                    <a:noFill/>
                  </a:tcPr>
                </a:tc>
                <a:tc>
                  <a:txBody>
                    <a:bodyPr/>
                    <a:lstStyle/>
                    <a:p>
                      <a:r>
                        <a:rPr lang="en-US" sz="1700" dirty="0"/>
                        <a:t>Microservices may be implemented using different</a:t>
                      </a:r>
                    </a:p>
                    <a:p>
                      <a:r>
                        <a:rPr lang="en-US" sz="1700" dirty="0"/>
                        <a:t>programming languages and may use different</a:t>
                      </a:r>
                    </a:p>
                    <a:p>
                      <a:r>
                        <a:rPr lang="en-US" sz="1700" dirty="0"/>
                        <a:t>technologies (e.g., different types of database) in their</a:t>
                      </a:r>
                    </a:p>
                    <a:p>
                      <a:r>
                        <a:rPr lang="en-US" sz="1700" dirty="0"/>
                        <a:t>implementation.</a:t>
                      </a:r>
                      <a:endParaRPr lang="en-AU" sz="1700" dirty="0"/>
                    </a:p>
                  </a:txBody>
                  <a:tcPr>
                    <a:noFill/>
                  </a:tcPr>
                </a:tc>
                <a:extLst>
                  <a:ext uri="{0D108BD9-81ED-4DB2-BD59-A6C34878D82A}">
                    <a16:rowId xmlns:a16="http://schemas.microsoft.com/office/drawing/2014/main" val="10003"/>
                  </a:ext>
                </a:extLst>
              </a:tr>
              <a:tr h="717420">
                <a:tc>
                  <a:txBody>
                    <a:bodyPr/>
                    <a:lstStyle/>
                    <a:p>
                      <a:r>
                        <a:rPr lang="en-AU" sz="1700" dirty="0"/>
                        <a:t>Independently</a:t>
                      </a:r>
                    </a:p>
                    <a:p>
                      <a:r>
                        <a:rPr lang="en-AU" sz="1700" dirty="0"/>
                        <a:t>Deployable</a:t>
                      </a:r>
                    </a:p>
                  </a:txBody>
                  <a:tcPr/>
                </a:tc>
                <a:tc>
                  <a:txBody>
                    <a:bodyPr/>
                    <a:lstStyle/>
                    <a:p>
                      <a:r>
                        <a:rPr lang="en-US" sz="1700" dirty="0"/>
                        <a:t>Each microservice runs in its own process and is</a:t>
                      </a:r>
                    </a:p>
                    <a:p>
                      <a:r>
                        <a:rPr lang="en-US" sz="1700" dirty="0"/>
                        <a:t>independently deployable, using automated systems.</a:t>
                      </a:r>
                      <a:endParaRPr lang="en-AU" sz="1700" dirty="0"/>
                    </a:p>
                  </a:txBody>
                  <a:tcPr/>
                </a:tc>
                <a:extLst>
                  <a:ext uri="{0D108BD9-81ED-4DB2-BD59-A6C34878D82A}">
                    <a16:rowId xmlns:a16="http://schemas.microsoft.com/office/drawing/2014/main" val="10004"/>
                  </a:ext>
                </a:extLst>
              </a:tr>
              <a:tr h="663510">
                <a:tc>
                  <a:txBody>
                    <a:bodyPr/>
                    <a:lstStyle/>
                    <a:p>
                      <a:r>
                        <a:rPr lang="en-AU" sz="1700" dirty="0"/>
                        <a:t>Business-oriented</a:t>
                      </a:r>
                    </a:p>
                  </a:txBody>
                  <a:tcPr>
                    <a:lnB w="12700" cap="flat" cmpd="sng" algn="ctr">
                      <a:solidFill>
                        <a:schemeClr val="tx1"/>
                      </a:solidFill>
                      <a:prstDash val="solid"/>
                      <a:round/>
                      <a:headEnd type="none" w="med" len="med"/>
                      <a:tailEnd type="none" w="med" len="med"/>
                    </a:lnB>
                    <a:noFill/>
                  </a:tcPr>
                </a:tc>
                <a:tc>
                  <a:txBody>
                    <a:bodyPr/>
                    <a:lstStyle/>
                    <a:p>
                      <a:r>
                        <a:rPr lang="en-US" sz="1700" dirty="0"/>
                        <a:t>Microservices should implement business capabilities and needs, rather than simply provide a technical service.</a:t>
                      </a:r>
                      <a:endParaRPr lang="en-AU" sz="1700"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4" name="Title 3"/>
          <p:cNvSpPr>
            <a:spLocks noGrp="1"/>
          </p:cNvSpPr>
          <p:nvPr>
            <p:ph type="title"/>
          </p:nvPr>
        </p:nvSpPr>
        <p:spPr/>
        <p:txBody>
          <a:bodyPr/>
          <a:lstStyle/>
          <a:p>
            <a:r>
              <a:rPr lang="en-US" dirty="0"/>
              <a:t>Table 6.1 Characteristics of microservices</a:t>
            </a:r>
            <a:endParaRPr lang="en-AU" dirty="0"/>
          </a:p>
        </p:txBody>
      </p:sp>
    </p:spTree>
    <p:extLst>
      <p:ext uri="{BB962C8B-B14F-4D97-AF65-F5344CB8AC3E}">
        <p14:creationId xmlns:p14="http://schemas.microsoft.com/office/powerpoint/2010/main" val="681397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Microservices communicate by exchanging messages. </a:t>
            </a:r>
          </a:p>
          <a:p>
            <a:r>
              <a:rPr lang="en-US" dirty="0"/>
              <a:t>A message that is sent between services includes some administrative information, a service request and the data required to deliver the requested service. </a:t>
            </a:r>
          </a:p>
        </p:txBody>
      </p:sp>
      <p:sp>
        <p:nvSpPr>
          <p:cNvPr id="2" name="Title 1"/>
          <p:cNvSpPr>
            <a:spLocks noGrp="1"/>
          </p:cNvSpPr>
          <p:nvPr>
            <p:ph type="title"/>
          </p:nvPr>
        </p:nvSpPr>
        <p:spPr/>
        <p:txBody>
          <a:bodyPr/>
          <a:lstStyle/>
          <a:p>
            <a:r>
              <a:rPr lang="en-AU" dirty="0"/>
              <a:t>Microservice communication</a:t>
            </a:r>
            <a:r>
              <a:rPr lang="en-AU" sz="2000" dirty="0"/>
              <a:t> </a:t>
            </a:r>
            <a:r>
              <a:rPr lang="en-AU" sz="2000" b="0" dirty="0"/>
              <a:t>(1 of 2)</a:t>
            </a:r>
          </a:p>
        </p:txBody>
      </p:sp>
    </p:spTree>
    <p:extLst>
      <p:ext uri="{BB962C8B-B14F-4D97-AF65-F5344CB8AC3E}">
        <p14:creationId xmlns:p14="http://schemas.microsoft.com/office/powerpoint/2010/main" val="2486430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Services return a response to service request messages.</a:t>
            </a:r>
          </a:p>
          <a:p>
            <a:pPr lvl="1"/>
            <a:r>
              <a:rPr lang="en-US" dirty="0"/>
              <a:t>An authentication service may send a message to a login service that includes the name input by the user. </a:t>
            </a:r>
          </a:p>
          <a:p>
            <a:pPr lvl="1"/>
            <a:r>
              <a:rPr lang="en-US" dirty="0"/>
              <a:t>The response may be a token associated with a valid user name or might be an error saying that there is no registered user.</a:t>
            </a:r>
          </a:p>
        </p:txBody>
      </p:sp>
      <p:sp>
        <p:nvSpPr>
          <p:cNvPr id="2" name="Title 1"/>
          <p:cNvSpPr>
            <a:spLocks noGrp="1"/>
          </p:cNvSpPr>
          <p:nvPr>
            <p:ph type="title"/>
          </p:nvPr>
        </p:nvSpPr>
        <p:spPr/>
        <p:txBody>
          <a:bodyPr/>
          <a:lstStyle/>
          <a:p>
            <a:r>
              <a:rPr lang="en-AU" dirty="0"/>
              <a:t>Microservice communication</a:t>
            </a:r>
            <a:r>
              <a:rPr lang="en-AU" sz="2000" dirty="0"/>
              <a:t> </a:t>
            </a:r>
            <a:r>
              <a:rPr lang="en-AU" sz="2000" b="0" dirty="0"/>
              <a:t>(2 of 2)</a:t>
            </a:r>
            <a:endParaRPr lang="en-AU" sz="2000" dirty="0"/>
          </a:p>
        </p:txBody>
      </p:sp>
    </p:spTree>
    <p:extLst>
      <p:ext uri="{BB962C8B-B14F-4D97-AF65-F5344CB8AC3E}">
        <p14:creationId xmlns:p14="http://schemas.microsoft.com/office/powerpoint/2010/main" val="2521738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 well-designed microservice should have high cohesion and low coupling.</a:t>
            </a:r>
          </a:p>
          <a:p>
            <a:pPr lvl="1"/>
            <a:r>
              <a:rPr lang="en-US" dirty="0"/>
              <a:t>Cohesion is a measure of the number of relationships that parts of a component have with each other. High cohesion means that all of the parts that are needed to deliver the component’s functionality are included in the component. </a:t>
            </a:r>
          </a:p>
          <a:p>
            <a:pPr lvl="1"/>
            <a:r>
              <a:rPr lang="en-US" dirty="0"/>
              <a:t>Coupling is a measure of the number of relationships that one component has with other components in the system. Low coupling means that components do not have many relationships with other components.</a:t>
            </a:r>
          </a:p>
          <a:p>
            <a:endParaRPr lang="en-AU" dirty="0"/>
          </a:p>
        </p:txBody>
      </p:sp>
      <p:sp>
        <p:nvSpPr>
          <p:cNvPr id="4" name="Title 3"/>
          <p:cNvSpPr>
            <a:spLocks noGrp="1"/>
          </p:cNvSpPr>
          <p:nvPr>
            <p:ph type="title"/>
          </p:nvPr>
        </p:nvSpPr>
        <p:spPr/>
        <p:txBody>
          <a:bodyPr/>
          <a:lstStyle/>
          <a:p>
            <a:r>
              <a:rPr lang="en-AU" dirty="0"/>
              <a:t>Microservice characteristics</a:t>
            </a:r>
            <a:r>
              <a:rPr lang="en-AU" sz="2000" dirty="0"/>
              <a:t> </a:t>
            </a:r>
            <a:r>
              <a:rPr lang="en-AU" sz="2000" b="0" dirty="0"/>
              <a:t>(1 of 2)</a:t>
            </a:r>
          </a:p>
        </p:txBody>
      </p:sp>
    </p:spTree>
    <p:extLst>
      <p:ext uri="{BB962C8B-B14F-4D97-AF65-F5344CB8AC3E}">
        <p14:creationId xmlns:p14="http://schemas.microsoft.com/office/powerpoint/2010/main" val="3073761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Each microservice should have a single responsibility i.e. it should do one thing only and it should do it well.</a:t>
            </a:r>
          </a:p>
          <a:p>
            <a:pPr lvl="1"/>
            <a:r>
              <a:rPr lang="en-US" dirty="0"/>
              <a:t>However, ‘one thing only’ is difficult to define in a way that’s applicable to all services.</a:t>
            </a:r>
          </a:p>
          <a:p>
            <a:pPr lvl="1"/>
            <a:r>
              <a:rPr lang="en-US" dirty="0"/>
              <a:t>Responsibility does not always mean a single, functional activity.</a:t>
            </a:r>
          </a:p>
        </p:txBody>
      </p:sp>
      <p:sp>
        <p:nvSpPr>
          <p:cNvPr id="4" name="Title 3"/>
          <p:cNvSpPr>
            <a:spLocks noGrp="1"/>
          </p:cNvSpPr>
          <p:nvPr>
            <p:ph type="title"/>
          </p:nvPr>
        </p:nvSpPr>
        <p:spPr/>
        <p:txBody>
          <a:bodyPr/>
          <a:lstStyle/>
          <a:p>
            <a:r>
              <a:rPr lang="en-AU" dirty="0"/>
              <a:t>Microservice characteristics</a:t>
            </a:r>
            <a:r>
              <a:rPr lang="en-AU" sz="2000" dirty="0"/>
              <a:t> </a:t>
            </a:r>
            <a:r>
              <a:rPr lang="en-AU" sz="2000" b="0" dirty="0"/>
              <a:t>(2 of 2)</a:t>
            </a:r>
          </a:p>
        </p:txBody>
      </p:sp>
    </p:spTree>
    <p:extLst>
      <p:ext uri="{BB962C8B-B14F-4D97-AF65-F5344CB8AC3E}">
        <p14:creationId xmlns:p14="http://schemas.microsoft.com/office/powerpoint/2010/main" val="1645316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Password management functionality</a:t>
            </a:r>
          </a:p>
        </p:txBody>
      </p:sp>
      <p:pic>
        <p:nvPicPr>
          <p:cNvPr id="6" name="Picture 5" descr="There are four user functions. These are as follows.&#10;• Create password.&#10;• Change password.&#10;• Check password.&#10;• Recover password.&#10;There are six supporting functions. These are as follows.&#10;• Check password validity.&#10;• Delete password.&#10;• Back up password database.&#10;• Recover password database.&#10;• Check database integrity.&#10;• Repair password database.&#10;">
            <a:extLst>
              <a:ext uri="{FF2B5EF4-FFF2-40B4-BE49-F238E27FC236}">
                <a16:creationId xmlns:a16="http://schemas.microsoft.com/office/drawing/2014/main" id="{9441FD2B-AAD3-A342-8E42-292AD6677513}"/>
              </a:ext>
            </a:extLst>
          </p:cNvPr>
          <p:cNvPicPr>
            <a:picLocks noChangeAspect="1"/>
          </p:cNvPicPr>
          <p:nvPr/>
        </p:nvPicPr>
        <p:blipFill rotWithShape="1">
          <a:blip r:embed="rId2">
            <a:extLst>
              <a:ext uri="{28A0092B-C50C-407E-A947-70E740481C1C}">
                <a14:useLocalDpi xmlns:a14="http://schemas.microsoft.com/office/drawing/2010/main" val="0"/>
              </a:ext>
            </a:extLst>
          </a:blip>
          <a:srcRect l="14963" t="11608" r="13021" b="63422"/>
          <a:stretch/>
        </p:blipFill>
        <p:spPr>
          <a:xfrm>
            <a:off x="282335" y="1066800"/>
            <a:ext cx="8579330" cy="4038600"/>
          </a:xfrm>
          <a:prstGeom prst="rect">
            <a:avLst/>
          </a:prstGeom>
        </p:spPr>
      </p:pic>
      <p:sp>
        <p:nvSpPr>
          <p:cNvPr id="4" name="Title 3"/>
          <p:cNvSpPr>
            <a:spLocks noGrp="1"/>
          </p:cNvSpPr>
          <p:nvPr>
            <p:ph type="title"/>
          </p:nvPr>
        </p:nvSpPr>
        <p:spPr/>
        <p:txBody>
          <a:bodyPr/>
          <a:lstStyle/>
          <a:p>
            <a:r>
              <a:rPr lang="en-AU" dirty="0"/>
              <a:t>Figure 6.3</a:t>
            </a:r>
          </a:p>
        </p:txBody>
      </p:sp>
    </p:spTree>
    <p:extLst>
      <p:ext uri="{BB962C8B-B14F-4D97-AF65-F5344CB8AC3E}">
        <p14:creationId xmlns:p14="http://schemas.microsoft.com/office/powerpoint/2010/main" val="467327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Microservice support code</a:t>
            </a:r>
          </a:p>
        </p:txBody>
      </p:sp>
      <p:pic>
        <p:nvPicPr>
          <p:cNvPr id="4" name="Picture 3" descr="The services are Message management, Failure management, U I implementation, and Data consistency management.">
            <a:extLst>
              <a:ext uri="{FF2B5EF4-FFF2-40B4-BE49-F238E27FC236}">
                <a16:creationId xmlns:a16="http://schemas.microsoft.com/office/drawing/2014/main" id="{81BB5A8C-68AC-2349-B6DD-36D74B073A55}"/>
              </a:ext>
            </a:extLst>
          </p:cNvPr>
          <p:cNvPicPr>
            <a:picLocks noChangeAspect="1"/>
          </p:cNvPicPr>
          <p:nvPr/>
        </p:nvPicPr>
        <p:blipFill rotWithShape="1">
          <a:blip r:embed="rId2">
            <a:extLst>
              <a:ext uri="{28A0092B-C50C-407E-A947-70E740481C1C}">
                <a14:useLocalDpi xmlns:a14="http://schemas.microsoft.com/office/drawing/2010/main" val="0"/>
              </a:ext>
            </a:extLst>
          </a:blip>
          <a:srcRect l="24605" t="13917" r="27486" b="67834"/>
          <a:stretch/>
        </p:blipFill>
        <p:spPr>
          <a:xfrm>
            <a:off x="1070324" y="1447800"/>
            <a:ext cx="7003353" cy="3810000"/>
          </a:xfrm>
          <a:prstGeom prst="rect">
            <a:avLst/>
          </a:prstGeom>
        </p:spPr>
      </p:pic>
      <p:sp>
        <p:nvSpPr>
          <p:cNvPr id="2" name="Title 1"/>
          <p:cNvSpPr>
            <a:spLocks noGrp="1"/>
          </p:cNvSpPr>
          <p:nvPr>
            <p:ph type="title"/>
          </p:nvPr>
        </p:nvSpPr>
        <p:spPr/>
        <p:txBody>
          <a:bodyPr/>
          <a:lstStyle/>
          <a:p>
            <a:r>
              <a:rPr lang="fr-FR" dirty="0"/>
              <a:t>Figure 6.4</a:t>
            </a:r>
            <a:endParaRPr lang="en-AU" dirty="0"/>
          </a:p>
        </p:txBody>
      </p:sp>
    </p:spTree>
    <p:extLst>
      <p:ext uri="{BB962C8B-B14F-4D97-AF65-F5344CB8AC3E}">
        <p14:creationId xmlns:p14="http://schemas.microsoft.com/office/powerpoint/2010/main" val="2985368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0"/>
              </a:spcBef>
            </a:pPr>
            <a:r>
              <a:rPr lang="en-US" sz="2300" dirty="0"/>
              <a:t>A microservices architecture is an </a:t>
            </a:r>
            <a:r>
              <a:rPr lang="en-US" sz="2300" i="1" dirty="0"/>
              <a:t>architectural style </a:t>
            </a:r>
            <a:r>
              <a:rPr lang="en-US" sz="2300" dirty="0"/>
              <a:t>– a tried and tested way of implementing a logical software architecture.</a:t>
            </a:r>
          </a:p>
          <a:p>
            <a:pPr>
              <a:spcBef>
                <a:spcPts val="0"/>
              </a:spcBef>
            </a:pPr>
            <a:r>
              <a:rPr lang="en-US" sz="2300" dirty="0"/>
              <a:t>This architectural style addresses two problems with monolithic applications</a:t>
            </a:r>
          </a:p>
          <a:p>
            <a:pPr lvl="1">
              <a:spcBef>
                <a:spcPts val="0"/>
              </a:spcBef>
            </a:pPr>
            <a:r>
              <a:rPr lang="en-US" sz="2200" dirty="0"/>
              <a:t>The whole system has to be rebuilt, re-tested and re-deployed when any change is made. This can be a slow process as changes to one part of the system can adversely affect other components.</a:t>
            </a:r>
          </a:p>
          <a:p>
            <a:pPr lvl="1">
              <a:spcBef>
                <a:spcPts val="0"/>
              </a:spcBef>
            </a:pPr>
            <a:r>
              <a:rPr lang="en-US" sz="2200" dirty="0"/>
              <a:t>As the demand on the system increases, the whole system has to be scaled, even if the demand is localized to a small number of system components that implement the most popular system functions. </a:t>
            </a:r>
          </a:p>
          <a:p>
            <a:pPr>
              <a:spcBef>
                <a:spcPts val="0"/>
              </a:spcBef>
            </a:pPr>
            <a:endParaRPr lang="en-AU" sz="2000" dirty="0"/>
          </a:p>
        </p:txBody>
      </p:sp>
      <p:sp>
        <p:nvSpPr>
          <p:cNvPr id="4" name="Title 3"/>
          <p:cNvSpPr>
            <a:spLocks noGrp="1"/>
          </p:cNvSpPr>
          <p:nvPr>
            <p:ph type="title"/>
          </p:nvPr>
        </p:nvSpPr>
        <p:spPr/>
        <p:txBody>
          <a:bodyPr/>
          <a:lstStyle/>
          <a:p>
            <a:r>
              <a:rPr lang="en-AU" dirty="0"/>
              <a:t>Microservices architecture</a:t>
            </a:r>
          </a:p>
        </p:txBody>
      </p:sp>
    </p:spTree>
    <p:extLst>
      <p:ext uri="{BB962C8B-B14F-4D97-AF65-F5344CB8AC3E}">
        <p14:creationId xmlns:p14="http://schemas.microsoft.com/office/powerpoint/2010/main" val="288824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0"/>
              </a:spcBef>
            </a:pPr>
            <a:r>
              <a:rPr lang="en-US" dirty="0"/>
              <a:t>Microservices are self-contained and run in separate processes. </a:t>
            </a:r>
          </a:p>
          <a:p>
            <a:pPr>
              <a:spcBef>
                <a:spcPts val="0"/>
              </a:spcBef>
            </a:pPr>
            <a:r>
              <a:rPr lang="en-US" dirty="0"/>
              <a:t>In cloud-based systems, each microservice may be deployed in its own container. This means a microservice can be stopped and restarted without affecting other parts of the system. </a:t>
            </a:r>
          </a:p>
          <a:p>
            <a:pPr>
              <a:spcBef>
                <a:spcPts val="0"/>
              </a:spcBef>
            </a:pPr>
            <a:r>
              <a:rPr lang="en-US" dirty="0"/>
              <a:t>If the demand on a service increases, service replicas can be quickly created and deployed. These do not require a more powerful server so ‘scaling-out’ is, typically, much cheaper than ‘scaling up’.</a:t>
            </a:r>
          </a:p>
        </p:txBody>
      </p:sp>
      <p:sp>
        <p:nvSpPr>
          <p:cNvPr id="4" name="Title 3"/>
          <p:cNvSpPr>
            <a:spLocks noGrp="1"/>
          </p:cNvSpPr>
          <p:nvPr>
            <p:ph type="title"/>
          </p:nvPr>
        </p:nvSpPr>
        <p:spPr/>
        <p:txBody>
          <a:bodyPr/>
          <a:lstStyle/>
          <a:p>
            <a:r>
              <a:rPr lang="en-AU" dirty="0"/>
              <a:t>Benefits of microservices architecture</a:t>
            </a:r>
          </a:p>
        </p:txBody>
      </p:sp>
    </p:spTree>
    <p:extLst>
      <p:ext uri="{BB962C8B-B14F-4D97-AF65-F5344CB8AC3E}">
        <p14:creationId xmlns:p14="http://schemas.microsoft.com/office/powerpoint/2010/main" val="1452682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The textbox reads as follows. Imagine that you are developing a photo-printing service for mobile devices. Users can upload photos to your server from their phone or specify photos from their Instagram account that they would like to be printed. Prints can be made at different sizes and on different media. Users can choose print size and print medium. For example, they may decide to print a picture onto a mug or a T-shirt. The prints or other media are prepared and then posted to their home. They pay for prints either using a payment service such as Android or Apple Pay or by registering a credit card with the printing service provider."/>
          <p:cNvGraphicFramePr>
            <a:graphicFrameLocks noGrp="1"/>
          </p:cNvGraphicFramePr>
          <p:nvPr>
            <p:extLst>
              <p:ext uri="{D42A27DB-BD31-4B8C-83A1-F6EECF244321}">
                <p14:modId xmlns:p14="http://schemas.microsoft.com/office/powerpoint/2010/main" val="153503830"/>
              </p:ext>
            </p:extLst>
          </p:nvPr>
        </p:nvGraphicFramePr>
        <p:xfrm>
          <a:off x="495300" y="1828800"/>
          <a:ext cx="8153400" cy="2834640"/>
        </p:xfrm>
        <a:graphic>
          <a:graphicData uri="http://schemas.openxmlformats.org/drawingml/2006/table">
            <a:tbl>
              <a:tblPr firstRow="1" bandRow="1">
                <a:tableStyleId>{3B4B98B0-60AC-42C2-AFA5-B58CD77FA1E5}</a:tableStyleId>
              </a:tblPr>
              <a:tblGrid>
                <a:gridCol w="8153400">
                  <a:extLst>
                    <a:ext uri="{9D8B030D-6E8A-4147-A177-3AD203B41FA5}">
                      <a16:colId xmlns:a16="http://schemas.microsoft.com/office/drawing/2014/main" val="20000"/>
                    </a:ext>
                  </a:extLst>
                </a:gridCol>
              </a:tblGrid>
              <a:tr h="370840">
                <a:tc>
                  <a:txBody>
                    <a:bodyPr/>
                    <a:lstStyle/>
                    <a:p>
                      <a:r>
                        <a:rPr lang="en-US" b="0" dirty="0"/>
                        <a:t>Imagine that you are developing a photo-printing service for mobile devices. Users can upload photos to your server from their phone or specify photos from their Instagram account that they would like to be printed. Prints can be made at different sizes and on different media.</a:t>
                      </a:r>
                    </a:p>
                    <a:p>
                      <a:endParaRPr lang="en-US" b="0" dirty="0"/>
                    </a:p>
                    <a:p>
                      <a:r>
                        <a:rPr lang="en-US" b="0" dirty="0"/>
                        <a:t>Users can choose print size and print medium. For example, they may decide to print a picture onto a mug or a T-shirt.</a:t>
                      </a:r>
                      <a:r>
                        <a:rPr lang="en-US" b="0" baseline="0" dirty="0"/>
                        <a:t> </a:t>
                      </a:r>
                      <a:r>
                        <a:rPr lang="en-US" b="0" dirty="0"/>
                        <a:t>The prints or other media are prepared and then posted to their home. They pay for prints either using a payment service such as Android or Apple Pay or by registering a credit card with the printing service provider.</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4" name="Title 3"/>
          <p:cNvSpPr>
            <a:spLocks noGrp="1"/>
          </p:cNvSpPr>
          <p:nvPr>
            <p:ph type="title"/>
          </p:nvPr>
        </p:nvSpPr>
        <p:spPr/>
        <p:txBody>
          <a:bodyPr/>
          <a:lstStyle/>
          <a:p>
            <a:r>
              <a:rPr lang="en-US" dirty="0"/>
              <a:t>Table 6.2 A photo-printing system for mobile devices</a:t>
            </a:r>
            <a:endParaRPr lang="en-AU" dirty="0"/>
          </a:p>
        </p:txBody>
      </p:sp>
    </p:spTree>
    <p:extLst>
      <p:ext uri="{BB962C8B-B14F-4D97-AF65-F5344CB8AC3E}">
        <p14:creationId xmlns:p14="http://schemas.microsoft.com/office/powerpoint/2010/main" val="76077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sz="2600" dirty="0"/>
              <a:t>A software service is a software component that can be accessed from remote computers over the Internet. Given an input, a service produces a corresponding output, without side effects.</a:t>
            </a:r>
          </a:p>
          <a:p>
            <a:pPr lvl="1"/>
            <a:r>
              <a:rPr lang="en-US" sz="2200" dirty="0"/>
              <a:t>The service is accessed through its published interface and all details of the service implementation are hidden. </a:t>
            </a:r>
          </a:p>
          <a:p>
            <a:pPr lvl="1"/>
            <a:r>
              <a:rPr lang="en-US" sz="2200" dirty="0"/>
              <a:t>Services do not maintain any internal state. State information is either stored in a database or is maintained by the service requestor. </a:t>
            </a:r>
          </a:p>
        </p:txBody>
      </p:sp>
      <p:sp>
        <p:nvSpPr>
          <p:cNvPr id="2" name="Title 1"/>
          <p:cNvSpPr>
            <a:spLocks noGrp="1"/>
          </p:cNvSpPr>
          <p:nvPr>
            <p:ph type="title"/>
          </p:nvPr>
        </p:nvSpPr>
        <p:spPr/>
        <p:txBody>
          <a:bodyPr/>
          <a:lstStyle/>
          <a:p>
            <a:r>
              <a:rPr lang="en-AU" dirty="0"/>
              <a:t>Software services</a:t>
            </a:r>
            <a:r>
              <a:rPr lang="en-AU" sz="2000" dirty="0"/>
              <a:t> </a:t>
            </a:r>
            <a:r>
              <a:rPr lang="en-AU" sz="2000" b="0" dirty="0"/>
              <a:t>(1 of 2)</a:t>
            </a:r>
            <a:endParaRPr lang="en-US" sz="2000" b="0" dirty="0"/>
          </a:p>
        </p:txBody>
      </p:sp>
    </p:spTree>
    <p:extLst>
      <p:ext uri="{BB962C8B-B14F-4D97-AF65-F5344CB8AC3E}">
        <p14:creationId xmlns:p14="http://schemas.microsoft.com/office/powerpoint/2010/main" val="3684697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sz="1400" dirty="0"/>
              <a:t>A microservices architecture for a photo-printing system</a:t>
            </a:r>
            <a:endParaRPr lang="en-AU" sz="1400" dirty="0"/>
          </a:p>
        </p:txBody>
      </p:sp>
      <p:pic>
        <p:nvPicPr>
          <p:cNvPr id="7" name="Picture 6" descr="The three levels are as follows.&#10;• Mobile app.&#10;• A P I gateway.&#10;• Services. There are six services. These are Registration, Authentication, Upload, Payment, Printing, and Dispatch.&#10;">
            <a:extLst>
              <a:ext uri="{FF2B5EF4-FFF2-40B4-BE49-F238E27FC236}">
                <a16:creationId xmlns:a16="http://schemas.microsoft.com/office/drawing/2014/main" id="{2ABEF0EC-E7F2-D94F-B54B-96CB8356BAD5}"/>
              </a:ext>
            </a:extLst>
          </p:cNvPr>
          <p:cNvPicPr>
            <a:picLocks noChangeAspect="1"/>
          </p:cNvPicPr>
          <p:nvPr/>
        </p:nvPicPr>
        <p:blipFill rotWithShape="1">
          <a:blip r:embed="rId2">
            <a:extLst>
              <a:ext uri="{28A0092B-C50C-407E-A947-70E740481C1C}">
                <a14:useLocalDpi xmlns:a14="http://schemas.microsoft.com/office/drawing/2010/main" val="0"/>
              </a:ext>
            </a:extLst>
          </a:blip>
          <a:srcRect l="4578" t="8088" r="16338" b="50000"/>
          <a:stretch/>
        </p:blipFill>
        <p:spPr>
          <a:xfrm>
            <a:off x="1219200" y="572984"/>
            <a:ext cx="6592242" cy="4989616"/>
          </a:xfrm>
          <a:prstGeom prst="rect">
            <a:avLst/>
          </a:prstGeom>
        </p:spPr>
      </p:pic>
      <p:sp>
        <p:nvSpPr>
          <p:cNvPr id="4" name="Title 3"/>
          <p:cNvSpPr>
            <a:spLocks noGrp="1"/>
          </p:cNvSpPr>
          <p:nvPr>
            <p:ph type="title"/>
          </p:nvPr>
        </p:nvSpPr>
        <p:spPr/>
        <p:txBody>
          <a:bodyPr/>
          <a:lstStyle/>
          <a:p>
            <a:r>
              <a:rPr lang="en-US" dirty="0"/>
              <a:t>Figure 6.5</a:t>
            </a:r>
            <a:endParaRPr lang="en-AU" dirty="0"/>
          </a:p>
        </p:txBody>
      </p:sp>
    </p:spTree>
    <p:extLst>
      <p:ext uri="{BB962C8B-B14F-4D97-AF65-F5344CB8AC3E}">
        <p14:creationId xmlns:p14="http://schemas.microsoft.com/office/powerpoint/2010/main" val="1793412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sz="1400" dirty="0"/>
              <a:t>Key design questions for microservices architecture</a:t>
            </a:r>
            <a:endParaRPr lang="en-AU" sz="1400" dirty="0"/>
          </a:p>
        </p:txBody>
      </p:sp>
      <p:pic>
        <p:nvPicPr>
          <p:cNvPr id="4" name="Picture 3" descr="The questions are as follows.&#10;• What are the microservices that make up the system?&#10;• How should microservices communicate with each other?&#10;• How should service failure be detected, reported, and managed?&#10;• How should the microservices in the system be coordinated?&#10;• How should data be distributed and shared?&#10;">
            <a:extLst>
              <a:ext uri="{FF2B5EF4-FFF2-40B4-BE49-F238E27FC236}">
                <a16:creationId xmlns:a16="http://schemas.microsoft.com/office/drawing/2014/main" id="{09412800-1610-0F4E-B4C7-DF72D61FD64B}"/>
              </a:ext>
            </a:extLst>
          </p:cNvPr>
          <p:cNvPicPr>
            <a:picLocks noChangeAspect="1"/>
          </p:cNvPicPr>
          <p:nvPr/>
        </p:nvPicPr>
        <p:blipFill rotWithShape="1">
          <a:blip r:embed="rId2">
            <a:extLst>
              <a:ext uri="{28A0092B-C50C-407E-A947-70E740481C1C}">
                <a14:useLocalDpi xmlns:a14="http://schemas.microsoft.com/office/drawing/2010/main" val="0"/>
              </a:ext>
            </a:extLst>
          </a:blip>
          <a:srcRect t="12480" b="45913"/>
          <a:stretch/>
        </p:blipFill>
        <p:spPr>
          <a:xfrm>
            <a:off x="1199678" y="1447800"/>
            <a:ext cx="6744645" cy="3810000"/>
          </a:xfrm>
          <a:prstGeom prst="rect">
            <a:avLst/>
          </a:prstGeom>
        </p:spPr>
      </p:pic>
      <p:sp>
        <p:nvSpPr>
          <p:cNvPr id="2" name="Title 1"/>
          <p:cNvSpPr>
            <a:spLocks noGrp="1"/>
          </p:cNvSpPr>
          <p:nvPr>
            <p:ph type="title"/>
          </p:nvPr>
        </p:nvSpPr>
        <p:spPr/>
        <p:txBody>
          <a:bodyPr/>
          <a:lstStyle/>
          <a:p>
            <a:r>
              <a:rPr lang="en-US" dirty="0"/>
              <a:t>Figure 6.6</a:t>
            </a:r>
            <a:endParaRPr lang="en-AU" dirty="0"/>
          </a:p>
        </p:txBody>
      </p:sp>
    </p:spTree>
    <p:extLst>
      <p:ext uri="{BB962C8B-B14F-4D97-AF65-F5344CB8AC3E}">
        <p14:creationId xmlns:p14="http://schemas.microsoft.com/office/powerpoint/2010/main" val="6045437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0"/>
              </a:spcBef>
            </a:pPr>
            <a:r>
              <a:rPr lang="en-US" dirty="0"/>
              <a:t>Balance fine-grain functionality and system performance</a:t>
            </a:r>
          </a:p>
          <a:p>
            <a:pPr lvl="1">
              <a:spcBef>
                <a:spcPts val="0"/>
              </a:spcBef>
            </a:pPr>
            <a:r>
              <a:rPr lang="en-US" dirty="0"/>
              <a:t>Single-function services mean that changes are limited to fewer services but require service communications to implement user functionality. This slows down a system because of the need for each service to bundle and unbundle messages sent from other services.</a:t>
            </a:r>
          </a:p>
          <a:p>
            <a:pPr>
              <a:spcBef>
                <a:spcPts val="0"/>
              </a:spcBef>
            </a:pPr>
            <a:r>
              <a:rPr lang="en-US" dirty="0"/>
              <a:t>Follow the ‘common closure principle’</a:t>
            </a:r>
          </a:p>
          <a:p>
            <a:pPr lvl="1">
              <a:spcBef>
                <a:spcPts val="0"/>
              </a:spcBef>
            </a:pPr>
            <a:r>
              <a:rPr lang="en-US" dirty="0"/>
              <a:t>Elements of a system that are likely to be changed at the same time should be located within the same service. Most new and changed requirements should therefore only affect a single service.</a:t>
            </a:r>
          </a:p>
        </p:txBody>
      </p:sp>
      <p:sp>
        <p:nvSpPr>
          <p:cNvPr id="4" name="Title 3"/>
          <p:cNvSpPr>
            <a:spLocks noGrp="1"/>
          </p:cNvSpPr>
          <p:nvPr>
            <p:ph type="title"/>
          </p:nvPr>
        </p:nvSpPr>
        <p:spPr/>
        <p:txBody>
          <a:bodyPr/>
          <a:lstStyle/>
          <a:p>
            <a:r>
              <a:rPr lang="en-AU" dirty="0"/>
              <a:t>Decomposition guidelines</a:t>
            </a:r>
            <a:r>
              <a:rPr lang="en-AU" sz="2000" dirty="0"/>
              <a:t> </a:t>
            </a:r>
            <a:r>
              <a:rPr lang="en-AU" sz="2000" b="0" dirty="0"/>
              <a:t>(1 of 2)</a:t>
            </a:r>
          </a:p>
        </p:txBody>
      </p:sp>
    </p:spTree>
    <p:extLst>
      <p:ext uri="{BB962C8B-B14F-4D97-AF65-F5344CB8AC3E}">
        <p14:creationId xmlns:p14="http://schemas.microsoft.com/office/powerpoint/2010/main" val="3688279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600"/>
              </a:spcBef>
            </a:pPr>
            <a:r>
              <a:rPr lang="en-US" dirty="0"/>
              <a:t>Associate services with business capabilities </a:t>
            </a:r>
          </a:p>
          <a:p>
            <a:pPr lvl="1"/>
            <a:r>
              <a:rPr lang="en-US" dirty="0"/>
              <a:t>A business capability is a discrete area of business functionality that is the responsibility of an individual or a group. You should identify the services that are required to support each business capability.</a:t>
            </a:r>
          </a:p>
          <a:p>
            <a:pPr>
              <a:spcBef>
                <a:spcPts val="600"/>
              </a:spcBef>
            </a:pPr>
            <a:r>
              <a:rPr lang="en-US" dirty="0"/>
              <a:t>Design services so that they only have access to the data that they need</a:t>
            </a:r>
          </a:p>
          <a:p>
            <a:pPr lvl="1"/>
            <a:r>
              <a:rPr lang="en-US" dirty="0"/>
              <a:t>If there is an overlap between the data used by different services, you need a mechanism to propagate data changes to all services using the same data. </a:t>
            </a:r>
          </a:p>
        </p:txBody>
      </p:sp>
      <p:sp>
        <p:nvSpPr>
          <p:cNvPr id="4" name="Title 3"/>
          <p:cNvSpPr>
            <a:spLocks noGrp="1"/>
          </p:cNvSpPr>
          <p:nvPr>
            <p:ph type="title"/>
          </p:nvPr>
        </p:nvSpPr>
        <p:spPr/>
        <p:txBody>
          <a:bodyPr/>
          <a:lstStyle/>
          <a:p>
            <a:r>
              <a:rPr lang="en-AU" dirty="0"/>
              <a:t>Decomposition guidelines</a:t>
            </a:r>
            <a:r>
              <a:rPr lang="en-AU" sz="2000" dirty="0"/>
              <a:t> </a:t>
            </a:r>
            <a:r>
              <a:rPr lang="en-AU" sz="2000" b="0" dirty="0"/>
              <a:t>(2 of 2)</a:t>
            </a:r>
          </a:p>
        </p:txBody>
      </p:sp>
    </p:spTree>
    <p:extLst>
      <p:ext uri="{BB962C8B-B14F-4D97-AF65-F5344CB8AC3E}">
        <p14:creationId xmlns:p14="http://schemas.microsoft.com/office/powerpoint/2010/main" val="1726785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Services communicate by exchanging messages that include information about the originator of the message, as well as the data that is the input to or output from the request.</a:t>
            </a:r>
          </a:p>
        </p:txBody>
      </p:sp>
      <p:sp>
        <p:nvSpPr>
          <p:cNvPr id="2" name="Title 1"/>
          <p:cNvSpPr>
            <a:spLocks noGrp="1"/>
          </p:cNvSpPr>
          <p:nvPr>
            <p:ph type="title"/>
          </p:nvPr>
        </p:nvSpPr>
        <p:spPr/>
        <p:txBody>
          <a:bodyPr/>
          <a:lstStyle/>
          <a:p>
            <a:r>
              <a:rPr lang="en-AU" dirty="0"/>
              <a:t>Service communications</a:t>
            </a:r>
            <a:r>
              <a:rPr lang="en-AU" sz="2000" dirty="0"/>
              <a:t> </a:t>
            </a:r>
            <a:r>
              <a:rPr lang="en-AU" sz="2000" b="0" dirty="0"/>
              <a:t>(1 of 2)</a:t>
            </a:r>
          </a:p>
        </p:txBody>
      </p:sp>
    </p:spTree>
    <p:extLst>
      <p:ext uri="{BB962C8B-B14F-4D97-AF65-F5344CB8AC3E}">
        <p14:creationId xmlns:p14="http://schemas.microsoft.com/office/powerpoint/2010/main" val="3602113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When you are designing a microservices architecture, you have to establish a standard for communications that all microservices should follow. Some of the key decisions that you have to make are</a:t>
            </a:r>
          </a:p>
          <a:p>
            <a:pPr lvl="1"/>
            <a:r>
              <a:rPr lang="en-US" dirty="0"/>
              <a:t>should service interaction be synchronous or asynchronous?</a:t>
            </a:r>
          </a:p>
          <a:p>
            <a:pPr lvl="1"/>
            <a:r>
              <a:rPr lang="en-US" dirty="0"/>
              <a:t>should services communicate directly or via message broker middleware?</a:t>
            </a:r>
          </a:p>
          <a:p>
            <a:pPr lvl="1"/>
            <a:r>
              <a:rPr lang="en-US" dirty="0"/>
              <a:t>what protocol should be used for messages exchanged between services?</a:t>
            </a:r>
          </a:p>
        </p:txBody>
      </p:sp>
      <p:sp>
        <p:nvSpPr>
          <p:cNvPr id="2" name="Title 1"/>
          <p:cNvSpPr>
            <a:spLocks noGrp="1"/>
          </p:cNvSpPr>
          <p:nvPr>
            <p:ph type="title"/>
          </p:nvPr>
        </p:nvSpPr>
        <p:spPr/>
        <p:txBody>
          <a:bodyPr/>
          <a:lstStyle/>
          <a:p>
            <a:r>
              <a:rPr lang="en-AU" dirty="0"/>
              <a:t>Service communications</a:t>
            </a:r>
            <a:r>
              <a:rPr lang="en-AU" sz="2000" dirty="0"/>
              <a:t> </a:t>
            </a:r>
            <a:r>
              <a:rPr lang="en-AU" sz="2000" b="0" dirty="0"/>
              <a:t>(2 of 2)</a:t>
            </a:r>
            <a:endParaRPr lang="en-AU" sz="2000" dirty="0"/>
          </a:p>
        </p:txBody>
      </p:sp>
    </p:spTree>
    <p:extLst>
      <p:ext uri="{BB962C8B-B14F-4D97-AF65-F5344CB8AC3E}">
        <p14:creationId xmlns:p14="http://schemas.microsoft.com/office/powerpoint/2010/main" val="16664002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AU" sz="1400" dirty="0"/>
              <a:t>Synchronous and asynchronous microservice interaction</a:t>
            </a:r>
          </a:p>
        </p:txBody>
      </p:sp>
      <p:pic>
        <p:nvPicPr>
          <p:cNvPr id="7" name="Picture 6" descr="Two diagrams illustrate synchronous and asynchronous interactions between microservices A and B.">
            <a:extLst>
              <a:ext uri="{FF2B5EF4-FFF2-40B4-BE49-F238E27FC236}">
                <a16:creationId xmlns:a16="http://schemas.microsoft.com/office/drawing/2014/main" id="{A535CA03-70E9-1B4F-A2DE-757CD074702C}"/>
              </a:ext>
            </a:extLst>
          </p:cNvPr>
          <p:cNvPicPr>
            <a:picLocks noChangeAspect="1"/>
          </p:cNvPicPr>
          <p:nvPr/>
        </p:nvPicPr>
        <p:blipFill rotWithShape="1">
          <a:blip r:embed="rId2">
            <a:extLst>
              <a:ext uri="{28A0092B-C50C-407E-A947-70E740481C1C}">
                <a14:useLocalDpi xmlns:a14="http://schemas.microsoft.com/office/drawing/2010/main" val="0"/>
              </a:ext>
            </a:extLst>
          </a:blip>
          <a:srcRect l="8740" t="10819" r="9499" b="24739"/>
          <a:stretch/>
        </p:blipFill>
        <p:spPr>
          <a:xfrm>
            <a:off x="2362200" y="381000"/>
            <a:ext cx="5410200" cy="5724976"/>
          </a:xfrm>
          <a:prstGeom prst="rect">
            <a:avLst/>
          </a:prstGeom>
        </p:spPr>
      </p:pic>
      <p:sp>
        <p:nvSpPr>
          <p:cNvPr id="4" name="Title 3"/>
          <p:cNvSpPr>
            <a:spLocks noGrp="1"/>
          </p:cNvSpPr>
          <p:nvPr>
            <p:ph type="title"/>
          </p:nvPr>
        </p:nvSpPr>
        <p:spPr/>
        <p:txBody>
          <a:bodyPr/>
          <a:lstStyle/>
          <a:p>
            <a:r>
              <a:rPr lang="en-AU" dirty="0"/>
              <a:t>Figure 6.7</a:t>
            </a:r>
          </a:p>
        </p:txBody>
      </p:sp>
    </p:spTree>
    <p:extLst>
      <p:ext uri="{BB962C8B-B14F-4D97-AF65-F5344CB8AC3E}">
        <p14:creationId xmlns:p14="http://schemas.microsoft.com/office/powerpoint/2010/main" val="6289969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In a synchronous interaction, service A issues a request to service B. Service A then suspends processing while B is processing the request. </a:t>
            </a:r>
          </a:p>
          <a:p>
            <a:r>
              <a:rPr lang="en-US" dirty="0"/>
              <a:t>It waits until service B has returned the required information before continuing execution.</a:t>
            </a:r>
          </a:p>
          <a:p>
            <a:r>
              <a:rPr lang="en-US" dirty="0"/>
              <a:t>In an asynchronous interaction, service A issues the request that is queued for processing by service B. A then continues processing without waiting for B to finish its computations. </a:t>
            </a:r>
          </a:p>
        </p:txBody>
      </p:sp>
      <p:sp>
        <p:nvSpPr>
          <p:cNvPr id="4" name="Title 3"/>
          <p:cNvSpPr>
            <a:spLocks noGrp="1"/>
          </p:cNvSpPr>
          <p:nvPr>
            <p:ph type="title"/>
          </p:nvPr>
        </p:nvSpPr>
        <p:spPr/>
        <p:txBody>
          <a:bodyPr/>
          <a:lstStyle/>
          <a:p>
            <a:r>
              <a:rPr lang="en-AU" dirty="0"/>
              <a:t>Synchronous and asynchronous interaction</a:t>
            </a:r>
            <a:r>
              <a:rPr lang="en-AU" sz="2000" dirty="0"/>
              <a:t> </a:t>
            </a:r>
            <a:r>
              <a:rPr lang="en-AU" sz="2000" b="0" dirty="0"/>
              <a:t>(1 of 2)</a:t>
            </a:r>
          </a:p>
        </p:txBody>
      </p:sp>
    </p:spTree>
    <p:extLst>
      <p:ext uri="{BB962C8B-B14F-4D97-AF65-F5344CB8AC3E}">
        <p14:creationId xmlns:p14="http://schemas.microsoft.com/office/powerpoint/2010/main" val="52869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Sometime later, service B completes the earlier request from service A and queues the result to be retrieved by A. </a:t>
            </a:r>
          </a:p>
          <a:p>
            <a:r>
              <a:rPr lang="en-US" dirty="0"/>
              <a:t>Service A, therefore, has to check its queue periodically to see if a result is available.</a:t>
            </a:r>
          </a:p>
        </p:txBody>
      </p:sp>
      <p:sp>
        <p:nvSpPr>
          <p:cNvPr id="4" name="Title 3"/>
          <p:cNvSpPr>
            <a:spLocks noGrp="1"/>
          </p:cNvSpPr>
          <p:nvPr>
            <p:ph type="title"/>
          </p:nvPr>
        </p:nvSpPr>
        <p:spPr/>
        <p:txBody>
          <a:bodyPr/>
          <a:lstStyle/>
          <a:p>
            <a:r>
              <a:rPr lang="en-AU" dirty="0"/>
              <a:t>Synchronous and asynchronous interaction</a:t>
            </a:r>
            <a:r>
              <a:rPr lang="en-AU" sz="2000" dirty="0"/>
              <a:t> </a:t>
            </a:r>
            <a:r>
              <a:rPr lang="en-AU" sz="2000" b="0" dirty="0"/>
              <a:t>(2 of 2)</a:t>
            </a:r>
          </a:p>
        </p:txBody>
      </p:sp>
    </p:spTree>
    <p:extLst>
      <p:ext uri="{BB962C8B-B14F-4D97-AF65-F5344CB8AC3E}">
        <p14:creationId xmlns:p14="http://schemas.microsoft.com/office/powerpoint/2010/main" val="36427001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Direct and indirect service communication</a:t>
            </a:r>
            <a:endParaRPr lang="en-AU" sz="1400" dirty="0"/>
          </a:p>
        </p:txBody>
      </p:sp>
      <p:pic>
        <p:nvPicPr>
          <p:cNvPr id="6" name="Picture 5" descr="Two diagrams illustrate communication alternatives between microservices A and B. ">
            <a:extLst>
              <a:ext uri="{FF2B5EF4-FFF2-40B4-BE49-F238E27FC236}">
                <a16:creationId xmlns:a16="http://schemas.microsoft.com/office/drawing/2014/main" id="{650D97A2-8BAB-C242-8921-26BD4ACC41CF}"/>
              </a:ext>
            </a:extLst>
          </p:cNvPr>
          <p:cNvPicPr>
            <a:picLocks noChangeAspect="1"/>
          </p:cNvPicPr>
          <p:nvPr/>
        </p:nvPicPr>
        <p:blipFill rotWithShape="1">
          <a:blip r:embed="rId2">
            <a:extLst>
              <a:ext uri="{28A0092B-C50C-407E-A947-70E740481C1C}">
                <a14:useLocalDpi xmlns:a14="http://schemas.microsoft.com/office/drawing/2010/main" val="0"/>
              </a:ext>
            </a:extLst>
          </a:blip>
          <a:srcRect l="15501" t="11002" r="13316" b="51551"/>
          <a:stretch/>
        </p:blipFill>
        <p:spPr>
          <a:xfrm>
            <a:off x="1219200" y="771524"/>
            <a:ext cx="6324600" cy="4751945"/>
          </a:xfrm>
          <a:prstGeom prst="rect">
            <a:avLst/>
          </a:prstGeom>
        </p:spPr>
      </p:pic>
      <p:sp>
        <p:nvSpPr>
          <p:cNvPr id="4" name="Title 3"/>
          <p:cNvSpPr>
            <a:spLocks noGrp="1"/>
          </p:cNvSpPr>
          <p:nvPr>
            <p:ph type="title"/>
          </p:nvPr>
        </p:nvSpPr>
        <p:spPr/>
        <p:txBody>
          <a:bodyPr/>
          <a:lstStyle/>
          <a:p>
            <a:r>
              <a:rPr lang="en-AU" dirty="0"/>
              <a:t>Figure 6.8</a:t>
            </a:r>
          </a:p>
        </p:txBody>
      </p:sp>
    </p:spTree>
    <p:extLst>
      <p:ext uri="{BB962C8B-B14F-4D97-AF65-F5344CB8AC3E}">
        <p14:creationId xmlns:p14="http://schemas.microsoft.com/office/powerpoint/2010/main" val="2833278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sz="2400" dirty="0"/>
              <a:t>When a service request is made, the state information may be included as part of the request and the updated state information is returned as part of the service result. </a:t>
            </a:r>
          </a:p>
          <a:p>
            <a:r>
              <a:rPr lang="en-US" sz="2400" dirty="0"/>
              <a:t>As there is no local state, services can be dynamically reallocated from one virtual server to another and replicated across several servers.</a:t>
            </a:r>
          </a:p>
        </p:txBody>
      </p:sp>
      <p:sp>
        <p:nvSpPr>
          <p:cNvPr id="2" name="Title 1"/>
          <p:cNvSpPr>
            <a:spLocks noGrp="1"/>
          </p:cNvSpPr>
          <p:nvPr>
            <p:ph type="title"/>
          </p:nvPr>
        </p:nvSpPr>
        <p:spPr/>
        <p:txBody>
          <a:bodyPr/>
          <a:lstStyle/>
          <a:p>
            <a:r>
              <a:rPr lang="en-AU" dirty="0"/>
              <a:t>Software services</a:t>
            </a:r>
            <a:r>
              <a:rPr lang="en-AU" sz="2000" dirty="0"/>
              <a:t> </a:t>
            </a:r>
            <a:r>
              <a:rPr lang="en-AU" sz="2000" b="0" dirty="0"/>
              <a:t>(2 of 2)</a:t>
            </a:r>
            <a:endParaRPr lang="en-US" sz="2000" b="0" dirty="0"/>
          </a:p>
        </p:txBody>
      </p:sp>
    </p:spTree>
    <p:extLst>
      <p:ext uri="{BB962C8B-B14F-4D97-AF65-F5344CB8AC3E}">
        <p14:creationId xmlns:p14="http://schemas.microsoft.com/office/powerpoint/2010/main" val="1278168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700" dirty="0"/>
              <a:t>Direct service communication requires that interacting services know each other’s address. </a:t>
            </a:r>
          </a:p>
          <a:p>
            <a:r>
              <a:rPr lang="en-US" sz="2700" dirty="0"/>
              <a:t>The services interact by sending requests directly to these addresses.</a:t>
            </a:r>
          </a:p>
          <a:p>
            <a:r>
              <a:rPr lang="en-US" sz="2700" dirty="0"/>
              <a:t>Indirect communication involves naming the service that is required and sending that request to a message broker (sometimes called a message bus). </a:t>
            </a:r>
          </a:p>
          <a:p>
            <a:r>
              <a:rPr lang="en-US" sz="2700" dirty="0"/>
              <a:t>The message broker is then responsible for finding the service that can fulfil the service request.</a:t>
            </a:r>
          </a:p>
        </p:txBody>
      </p:sp>
      <p:sp>
        <p:nvSpPr>
          <p:cNvPr id="4" name="Title 3"/>
          <p:cNvSpPr>
            <a:spLocks noGrp="1"/>
          </p:cNvSpPr>
          <p:nvPr>
            <p:ph type="title"/>
          </p:nvPr>
        </p:nvSpPr>
        <p:spPr/>
        <p:txBody>
          <a:bodyPr/>
          <a:lstStyle/>
          <a:p>
            <a:r>
              <a:rPr lang="en-US" dirty="0"/>
              <a:t>Direct and indirect service communication</a:t>
            </a:r>
            <a:endParaRPr lang="en-AU" dirty="0"/>
          </a:p>
        </p:txBody>
      </p:sp>
    </p:spTree>
    <p:extLst>
      <p:ext uri="{BB962C8B-B14F-4D97-AF65-F5344CB8AC3E}">
        <p14:creationId xmlns:p14="http://schemas.microsoft.com/office/powerpoint/2010/main" val="1617369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You should isolate data within each system service with as little data sharing as possible.</a:t>
            </a:r>
          </a:p>
          <a:p>
            <a:r>
              <a:rPr lang="en-US" dirty="0"/>
              <a:t>If data sharing is unavoidable, you should design microservices so that most sharing is ‘read-only’, with a minimal number of services responsible for data updates.</a:t>
            </a:r>
          </a:p>
          <a:p>
            <a:r>
              <a:rPr lang="en-US" dirty="0"/>
              <a:t>If services are replicated in your system, you must include a mechanism that can keep the database copies used by replica services consistent.</a:t>
            </a:r>
          </a:p>
        </p:txBody>
      </p:sp>
      <p:sp>
        <p:nvSpPr>
          <p:cNvPr id="4" name="Title 3"/>
          <p:cNvSpPr>
            <a:spLocks noGrp="1"/>
          </p:cNvSpPr>
          <p:nvPr>
            <p:ph type="title"/>
          </p:nvPr>
        </p:nvSpPr>
        <p:spPr/>
        <p:txBody>
          <a:bodyPr/>
          <a:lstStyle/>
          <a:p>
            <a:r>
              <a:rPr lang="en-AU" dirty="0"/>
              <a:t>Microservice data design</a:t>
            </a:r>
          </a:p>
        </p:txBody>
      </p:sp>
    </p:spTree>
    <p:extLst>
      <p:ext uri="{BB962C8B-B14F-4D97-AF65-F5344CB8AC3E}">
        <p14:creationId xmlns:p14="http://schemas.microsoft.com/office/powerpoint/2010/main" val="13685014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An ACID transaction bundles a set of data updates into a single unit so that either all updates are completed or none of them are. ACID transactions are impractical in a microservices architecture.</a:t>
            </a:r>
          </a:p>
          <a:p>
            <a:r>
              <a:rPr lang="en-US" dirty="0"/>
              <a:t>The databases used by different microservices or microservice replicas need not be completely consistent all of the time. </a:t>
            </a:r>
            <a:endParaRPr lang="en-AU" dirty="0"/>
          </a:p>
        </p:txBody>
      </p:sp>
      <p:sp>
        <p:nvSpPr>
          <p:cNvPr id="4" name="Title 3"/>
          <p:cNvSpPr>
            <a:spLocks noGrp="1"/>
          </p:cNvSpPr>
          <p:nvPr>
            <p:ph type="title"/>
          </p:nvPr>
        </p:nvSpPr>
        <p:spPr/>
        <p:txBody>
          <a:bodyPr/>
          <a:lstStyle/>
          <a:p>
            <a:r>
              <a:rPr lang="en-AU" dirty="0"/>
              <a:t>Inconsistency management</a:t>
            </a:r>
            <a:r>
              <a:rPr lang="en-AU" sz="2000" dirty="0"/>
              <a:t> </a:t>
            </a:r>
            <a:r>
              <a:rPr lang="en-AU" sz="2000" b="0" dirty="0"/>
              <a:t>(1 of 2)</a:t>
            </a:r>
          </a:p>
        </p:txBody>
      </p:sp>
    </p:spTree>
    <p:extLst>
      <p:ext uri="{BB962C8B-B14F-4D97-AF65-F5344CB8AC3E}">
        <p14:creationId xmlns:p14="http://schemas.microsoft.com/office/powerpoint/2010/main" val="21472760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Dependent data inconsistency </a:t>
            </a:r>
          </a:p>
          <a:p>
            <a:pPr lvl="1"/>
            <a:r>
              <a:rPr lang="en-US" dirty="0"/>
              <a:t>The actions or failures of one service can cause the data managed by another service to become inconsistent.</a:t>
            </a:r>
          </a:p>
          <a:p>
            <a:r>
              <a:rPr lang="en-US" dirty="0"/>
              <a:t>Replica inconsistency</a:t>
            </a:r>
          </a:p>
          <a:p>
            <a:pPr lvl="1"/>
            <a:r>
              <a:rPr lang="en-US" dirty="0"/>
              <a:t>There are several replicas of the same service that are executing concurrently. These all have their own database copy and each updates its own copy of the service data. You need a way of making these databases ‘eventually consistent’ so that all replicas are working on the same data.</a:t>
            </a:r>
          </a:p>
        </p:txBody>
      </p:sp>
      <p:sp>
        <p:nvSpPr>
          <p:cNvPr id="4" name="Title 3"/>
          <p:cNvSpPr>
            <a:spLocks noGrp="1"/>
          </p:cNvSpPr>
          <p:nvPr>
            <p:ph type="title"/>
          </p:nvPr>
        </p:nvSpPr>
        <p:spPr/>
        <p:txBody>
          <a:bodyPr/>
          <a:lstStyle/>
          <a:p>
            <a:r>
              <a:rPr lang="en-AU" dirty="0"/>
              <a:t>Inconsistency management</a:t>
            </a:r>
            <a:r>
              <a:rPr lang="en-AU" sz="2000" dirty="0"/>
              <a:t> </a:t>
            </a:r>
            <a:r>
              <a:rPr lang="en-AU" sz="2000" b="0" dirty="0"/>
              <a:t>(2 of 2)</a:t>
            </a:r>
          </a:p>
        </p:txBody>
      </p:sp>
    </p:spTree>
    <p:extLst>
      <p:ext uri="{BB962C8B-B14F-4D97-AF65-F5344CB8AC3E}">
        <p14:creationId xmlns:p14="http://schemas.microsoft.com/office/powerpoint/2010/main" val="2066450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600"/>
              </a:spcBef>
            </a:pPr>
            <a:r>
              <a:rPr lang="en-US" dirty="0"/>
              <a:t>Eventual consistency is a situation where the system guarantees that the databases will eventually become consistent.</a:t>
            </a:r>
          </a:p>
          <a:p>
            <a:pPr>
              <a:spcBef>
                <a:spcPts val="600"/>
              </a:spcBef>
            </a:pPr>
            <a:r>
              <a:rPr lang="en-US" dirty="0"/>
              <a:t>You can implement eventual consistency by maintaining a transaction log. </a:t>
            </a:r>
          </a:p>
          <a:p>
            <a:pPr>
              <a:spcBef>
                <a:spcPts val="600"/>
              </a:spcBef>
            </a:pPr>
            <a:r>
              <a:rPr lang="en-US" dirty="0"/>
              <a:t>When a database change is made, this is recorded on a ‘pending updates’ log. </a:t>
            </a:r>
          </a:p>
          <a:p>
            <a:pPr>
              <a:spcBef>
                <a:spcPts val="600"/>
              </a:spcBef>
            </a:pPr>
            <a:r>
              <a:rPr lang="en-US" dirty="0"/>
              <a:t>Other service instances look at this log, update their own database and indicate that they have made the change. </a:t>
            </a:r>
          </a:p>
        </p:txBody>
      </p:sp>
      <p:sp>
        <p:nvSpPr>
          <p:cNvPr id="4" name="Title 3"/>
          <p:cNvSpPr>
            <a:spLocks noGrp="1"/>
          </p:cNvSpPr>
          <p:nvPr>
            <p:ph type="title"/>
          </p:nvPr>
        </p:nvSpPr>
        <p:spPr/>
        <p:txBody>
          <a:bodyPr/>
          <a:lstStyle/>
          <a:p>
            <a:r>
              <a:rPr lang="en-AU" dirty="0"/>
              <a:t>Eventual consistency</a:t>
            </a:r>
          </a:p>
        </p:txBody>
      </p:sp>
    </p:spTree>
    <p:extLst>
      <p:ext uri="{BB962C8B-B14F-4D97-AF65-F5344CB8AC3E}">
        <p14:creationId xmlns:p14="http://schemas.microsoft.com/office/powerpoint/2010/main" val="250351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Using a pending transaction log</a:t>
            </a:r>
            <a:endParaRPr lang="en-AU" sz="1400" dirty="0"/>
          </a:p>
        </p:txBody>
      </p:sp>
      <p:pic>
        <p:nvPicPr>
          <p:cNvPr id="6" name="Picture 5" descr="The diagram shows a database processing two services, A 1 and A 2. The updates are recorded in the pending transactions log as follows.&#10;• A 1 from D B update 1.&#10;• A 1 from D B update 2.&#10;• A 2 from D B update 1.&#10;">
            <a:extLst>
              <a:ext uri="{FF2B5EF4-FFF2-40B4-BE49-F238E27FC236}">
                <a16:creationId xmlns:a16="http://schemas.microsoft.com/office/drawing/2014/main" id="{37E26CB5-11C9-1249-AB49-FDD13D283FED}"/>
              </a:ext>
            </a:extLst>
          </p:cNvPr>
          <p:cNvPicPr>
            <a:picLocks noChangeAspect="1"/>
          </p:cNvPicPr>
          <p:nvPr/>
        </p:nvPicPr>
        <p:blipFill rotWithShape="1">
          <a:blip r:embed="rId2">
            <a:extLst>
              <a:ext uri="{28A0092B-C50C-407E-A947-70E740481C1C}">
                <a14:useLocalDpi xmlns:a14="http://schemas.microsoft.com/office/drawing/2010/main" val="0"/>
              </a:ext>
            </a:extLst>
          </a:blip>
          <a:srcRect l="18551" t="9962" r="26149" b="52359"/>
          <a:stretch/>
        </p:blipFill>
        <p:spPr>
          <a:xfrm>
            <a:off x="1981200" y="914400"/>
            <a:ext cx="4953000" cy="4819855"/>
          </a:xfrm>
          <a:prstGeom prst="rect">
            <a:avLst/>
          </a:prstGeom>
        </p:spPr>
      </p:pic>
      <p:sp>
        <p:nvSpPr>
          <p:cNvPr id="4" name="Title 3"/>
          <p:cNvSpPr>
            <a:spLocks noGrp="1"/>
          </p:cNvSpPr>
          <p:nvPr>
            <p:ph type="title"/>
          </p:nvPr>
        </p:nvSpPr>
        <p:spPr/>
        <p:txBody>
          <a:bodyPr/>
          <a:lstStyle/>
          <a:p>
            <a:r>
              <a:rPr lang="en-US" dirty="0"/>
              <a:t>Figure 6.9</a:t>
            </a:r>
            <a:endParaRPr lang="en-AU" dirty="0"/>
          </a:p>
        </p:txBody>
      </p:sp>
    </p:spTree>
    <p:extLst>
      <p:ext uri="{BB962C8B-B14F-4D97-AF65-F5344CB8AC3E}">
        <p14:creationId xmlns:p14="http://schemas.microsoft.com/office/powerpoint/2010/main" val="35627210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Most user sessions involve a series of interactions in which operations have to be carried out in a specific order.</a:t>
            </a:r>
          </a:p>
          <a:p>
            <a:r>
              <a:rPr lang="en-US" dirty="0"/>
              <a:t>This is called a workflow. </a:t>
            </a:r>
          </a:p>
          <a:p>
            <a:pPr lvl="1"/>
            <a:r>
              <a:rPr lang="en-US" dirty="0"/>
              <a:t>An authentication workflow for UID/password authentication shows the steps involved in authenticating a user.</a:t>
            </a:r>
          </a:p>
          <a:p>
            <a:pPr lvl="1"/>
            <a:r>
              <a:rPr lang="en-US" dirty="0"/>
              <a:t>In this example, the user is allowed 3 login attempts before the system indicates that the login has failed.</a:t>
            </a:r>
          </a:p>
        </p:txBody>
      </p:sp>
      <p:sp>
        <p:nvSpPr>
          <p:cNvPr id="4" name="Title 3"/>
          <p:cNvSpPr>
            <a:spLocks noGrp="1"/>
          </p:cNvSpPr>
          <p:nvPr>
            <p:ph type="title"/>
          </p:nvPr>
        </p:nvSpPr>
        <p:spPr/>
        <p:txBody>
          <a:bodyPr/>
          <a:lstStyle/>
          <a:p>
            <a:r>
              <a:rPr lang="en-AU" dirty="0"/>
              <a:t>Service coordination</a:t>
            </a:r>
          </a:p>
        </p:txBody>
      </p:sp>
    </p:spTree>
    <p:extLst>
      <p:ext uri="{BB962C8B-B14F-4D97-AF65-F5344CB8AC3E}">
        <p14:creationId xmlns:p14="http://schemas.microsoft.com/office/powerpoint/2010/main" val="1631230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Authentication workflow</a:t>
            </a:r>
          </a:p>
        </p:txBody>
      </p:sp>
      <p:pic>
        <p:nvPicPr>
          <p:cNvPr id="6" name="Picture 5" descr="The processes in the diagram are as follows.&#10;1. Start.&#10;2. Attempts = 1. Auth fail = F.&#10;3. Get login.&#10;4. Check login.&#10;5. Login O K.&#10;6. Get password.&#10;7. Auth fail = F.&#10;8. Check password.&#10;9. Password O K.&#10;10. End.&#10;If login invalid,&#10;• Auth fail = T.&#10;• Step 6. Get password.&#10;If auth fail = T after step 6, increment attempts. If attempts are less than or = 3,&#10;• Retry login.&#10;• Auth fail = F.&#10;• Step 3. Get login.&#10;If attempt is greater than 3,&#10;• Indicate failure.&#10;• End.&#10;If password invalid at Step 8, increment attempts.&#10;">
            <a:extLst>
              <a:ext uri="{FF2B5EF4-FFF2-40B4-BE49-F238E27FC236}">
                <a16:creationId xmlns:a16="http://schemas.microsoft.com/office/drawing/2014/main" id="{622B0690-B6DC-C745-BE84-19CBFC8306D6}"/>
              </a:ext>
            </a:extLst>
          </p:cNvPr>
          <p:cNvPicPr>
            <a:picLocks noChangeAspect="1"/>
          </p:cNvPicPr>
          <p:nvPr/>
        </p:nvPicPr>
        <p:blipFill rotWithShape="1">
          <a:blip r:embed="rId2">
            <a:extLst>
              <a:ext uri="{28A0092B-C50C-407E-A947-70E740481C1C}">
                <a14:useLocalDpi xmlns:a14="http://schemas.microsoft.com/office/drawing/2010/main" val="0"/>
              </a:ext>
            </a:extLst>
          </a:blip>
          <a:srcRect t="15840" b="20925"/>
          <a:stretch/>
        </p:blipFill>
        <p:spPr>
          <a:xfrm>
            <a:off x="1219200" y="572983"/>
            <a:ext cx="5943600" cy="5367761"/>
          </a:xfrm>
          <a:prstGeom prst="rect">
            <a:avLst/>
          </a:prstGeom>
        </p:spPr>
      </p:pic>
      <p:sp>
        <p:nvSpPr>
          <p:cNvPr id="4" name="Title 3"/>
          <p:cNvSpPr>
            <a:spLocks noGrp="1"/>
          </p:cNvSpPr>
          <p:nvPr>
            <p:ph type="title"/>
          </p:nvPr>
        </p:nvSpPr>
        <p:spPr/>
        <p:txBody>
          <a:bodyPr/>
          <a:lstStyle/>
          <a:p>
            <a:r>
              <a:rPr lang="en-AU" dirty="0"/>
              <a:t>Figure 6.10</a:t>
            </a:r>
          </a:p>
        </p:txBody>
      </p:sp>
    </p:spTree>
    <p:extLst>
      <p:ext uri="{BB962C8B-B14F-4D97-AF65-F5344CB8AC3E}">
        <p14:creationId xmlns:p14="http://schemas.microsoft.com/office/powerpoint/2010/main" val="39694724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Orchestration and choreography</a:t>
            </a:r>
          </a:p>
        </p:txBody>
      </p:sp>
      <p:pic>
        <p:nvPicPr>
          <p:cNvPr id="4" name="Picture 3" descr="Service orchestration consists of an authentication controller, which manages.&#10;• Login service.&#10;• Password service.&#10;Here, login service manages password service. Service choreography consists of authentication events, which manages login services and password services independently.&#10;">
            <a:extLst>
              <a:ext uri="{FF2B5EF4-FFF2-40B4-BE49-F238E27FC236}">
                <a16:creationId xmlns:a16="http://schemas.microsoft.com/office/drawing/2014/main" id="{BF991445-55B7-D440-8701-7FE693BCD8A4}"/>
              </a:ext>
            </a:extLst>
          </p:cNvPr>
          <p:cNvPicPr>
            <a:picLocks noChangeAspect="1"/>
          </p:cNvPicPr>
          <p:nvPr/>
        </p:nvPicPr>
        <p:blipFill rotWithShape="1">
          <a:blip r:embed="rId2">
            <a:extLst>
              <a:ext uri="{28A0092B-C50C-407E-A947-70E740481C1C}">
                <a14:useLocalDpi xmlns:a14="http://schemas.microsoft.com/office/drawing/2010/main" val="0"/>
              </a:ext>
            </a:extLst>
          </a:blip>
          <a:srcRect l="6502" t="12876" r="5383" b="62352"/>
          <a:stretch/>
        </p:blipFill>
        <p:spPr>
          <a:xfrm>
            <a:off x="195943" y="1752600"/>
            <a:ext cx="8752114" cy="3514198"/>
          </a:xfrm>
          <a:prstGeom prst="rect">
            <a:avLst/>
          </a:prstGeom>
        </p:spPr>
      </p:pic>
      <p:sp>
        <p:nvSpPr>
          <p:cNvPr id="2" name="Title 1"/>
          <p:cNvSpPr>
            <a:spLocks noGrp="1"/>
          </p:cNvSpPr>
          <p:nvPr>
            <p:ph type="title"/>
          </p:nvPr>
        </p:nvSpPr>
        <p:spPr/>
        <p:txBody>
          <a:bodyPr/>
          <a:lstStyle/>
          <a:p>
            <a:r>
              <a:rPr lang="en-US" dirty="0"/>
              <a:t>Figure 6.11</a:t>
            </a:r>
            <a:endParaRPr lang="en-AU" dirty="0"/>
          </a:p>
        </p:txBody>
      </p:sp>
    </p:spTree>
    <p:extLst>
      <p:ext uri="{BB962C8B-B14F-4D97-AF65-F5344CB8AC3E}">
        <p14:creationId xmlns:p14="http://schemas.microsoft.com/office/powerpoint/2010/main" val="23564148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A table lists and explains three types of failures in a microservices system."/>
          <p:cNvGraphicFramePr>
            <a:graphicFrameLocks noGrp="1"/>
          </p:cNvGraphicFramePr>
          <p:nvPr>
            <p:extLst>
              <p:ext uri="{D42A27DB-BD31-4B8C-83A1-F6EECF244321}">
                <p14:modId xmlns:p14="http://schemas.microsoft.com/office/powerpoint/2010/main" val="1258749949"/>
              </p:ext>
            </p:extLst>
          </p:nvPr>
        </p:nvGraphicFramePr>
        <p:xfrm>
          <a:off x="228600" y="1600200"/>
          <a:ext cx="8686800" cy="4485640"/>
        </p:xfrm>
        <a:graphic>
          <a:graphicData uri="http://schemas.openxmlformats.org/drawingml/2006/table">
            <a:tbl>
              <a:tblPr firstRow="1" bandRow="1">
                <a:tableStyleId>{3B4B98B0-60AC-42C2-AFA5-B58CD77FA1E5}</a:tableStyleId>
              </a:tblPr>
              <a:tblGrid>
                <a:gridCol w="2819400">
                  <a:extLst>
                    <a:ext uri="{9D8B030D-6E8A-4147-A177-3AD203B41FA5}">
                      <a16:colId xmlns:a16="http://schemas.microsoft.com/office/drawing/2014/main" val="20000"/>
                    </a:ext>
                  </a:extLst>
                </a:gridCol>
                <a:gridCol w="5867400">
                  <a:extLst>
                    <a:ext uri="{9D8B030D-6E8A-4147-A177-3AD203B41FA5}">
                      <a16:colId xmlns:a16="http://schemas.microsoft.com/office/drawing/2014/main" val="20001"/>
                    </a:ext>
                  </a:extLst>
                </a:gridCol>
              </a:tblGrid>
              <a:tr h="370840">
                <a:tc>
                  <a:txBody>
                    <a:bodyPr/>
                    <a:lstStyle/>
                    <a:p>
                      <a:r>
                        <a:rPr lang="en-AU" dirty="0"/>
                        <a:t>Failure type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Internal service failure</a:t>
                      </a:r>
                    </a:p>
                  </a:txBody>
                  <a:tcPr>
                    <a:lnT w="12700" cap="flat" cmpd="sng" algn="ctr">
                      <a:solidFill>
                        <a:schemeClr val="tx1"/>
                      </a:solidFill>
                      <a:prstDash val="solid"/>
                      <a:round/>
                      <a:headEnd type="none" w="med" len="med"/>
                      <a:tailEnd type="none" w="med" len="med"/>
                    </a:lnT>
                    <a:noFill/>
                  </a:tcPr>
                </a:tc>
                <a:tc>
                  <a:txBody>
                    <a:bodyPr/>
                    <a:lstStyle/>
                    <a:p>
                      <a:r>
                        <a:rPr lang="en-US" dirty="0"/>
                        <a:t>These are conditions that are detected by the service</a:t>
                      </a:r>
                    </a:p>
                    <a:p>
                      <a:r>
                        <a:rPr lang="en-US" dirty="0"/>
                        <a:t>and can be reported to the service requestor in an error</a:t>
                      </a:r>
                    </a:p>
                    <a:p>
                      <a:r>
                        <a:rPr lang="en-US" dirty="0"/>
                        <a:t>message. An example of this type of failure is a service</a:t>
                      </a:r>
                    </a:p>
                    <a:p>
                      <a:r>
                        <a:rPr lang="en-US" dirty="0"/>
                        <a:t>that takes a URL as an input and discovers that this is</a:t>
                      </a:r>
                    </a:p>
                    <a:p>
                      <a:r>
                        <a:rPr lang="en-US" dirty="0"/>
                        <a:t>an invalid link.</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External service failure</a:t>
                      </a:r>
                    </a:p>
                  </a:txBody>
                  <a:tcPr/>
                </a:tc>
                <a:tc>
                  <a:txBody>
                    <a:bodyPr/>
                    <a:lstStyle/>
                    <a:p>
                      <a:r>
                        <a:rPr lang="en-US" dirty="0"/>
                        <a:t>These failures have an external cause that affects the</a:t>
                      </a:r>
                    </a:p>
                    <a:p>
                      <a:r>
                        <a:rPr lang="en-US" dirty="0"/>
                        <a:t>availability of a service. Failure may cause the service to become unresponsive and actions have to be taken to restart the service.</a:t>
                      </a:r>
                      <a:endParaRPr lang="en-AU" dirty="0"/>
                    </a:p>
                  </a:txBody>
                  <a:tcPr/>
                </a:tc>
                <a:extLst>
                  <a:ext uri="{0D108BD9-81ED-4DB2-BD59-A6C34878D82A}">
                    <a16:rowId xmlns:a16="http://schemas.microsoft.com/office/drawing/2014/main" val="10002"/>
                  </a:ext>
                </a:extLst>
              </a:tr>
              <a:tr h="370840">
                <a:tc>
                  <a:txBody>
                    <a:bodyPr/>
                    <a:lstStyle/>
                    <a:p>
                      <a:r>
                        <a:rPr lang="en-AU" dirty="0"/>
                        <a:t>Service performance failure</a:t>
                      </a:r>
                    </a:p>
                  </a:txBody>
                  <a:tcPr>
                    <a:lnB w="12700" cap="flat" cmpd="sng" algn="ctr">
                      <a:solidFill>
                        <a:schemeClr val="tx1"/>
                      </a:solidFill>
                      <a:prstDash val="solid"/>
                      <a:round/>
                      <a:headEnd type="none" w="med" len="med"/>
                      <a:tailEnd type="none" w="med" len="med"/>
                    </a:lnB>
                    <a:noFill/>
                  </a:tcPr>
                </a:tc>
                <a:tc>
                  <a:txBody>
                    <a:bodyPr/>
                    <a:lstStyle/>
                    <a:p>
                      <a:r>
                        <a:rPr lang="en-US" dirty="0"/>
                        <a:t>The performance of the service degrades to an</a:t>
                      </a:r>
                    </a:p>
                    <a:p>
                      <a:r>
                        <a:rPr lang="en-US" dirty="0"/>
                        <a:t>unacceptable level. This may be due to a heavy load or</a:t>
                      </a:r>
                    </a:p>
                    <a:p>
                      <a:r>
                        <a:rPr lang="en-US" dirty="0"/>
                        <a:t>an internal problem with the service. External service</a:t>
                      </a:r>
                    </a:p>
                    <a:p>
                      <a:r>
                        <a:rPr lang="en-US" dirty="0"/>
                        <a:t>monitoring can be used to detect performance failures</a:t>
                      </a:r>
                    </a:p>
                    <a:p>
                      <a:r>
                        <a:rPr lang="en-US" dirty="0"/>
                        <a:t>and unresponsive services.</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AU" dirty="0"/>
              <a:t>Table 6.3 Failure types in a microservices system</a:t>
            </a:r>
          </a:p>
        </p:txBody>
      </p:sp>
    </p:spTree>
    <p:extLst>
      <p:ext uri="{BB962C8B-B14F-4D97-AF65-F5344CB8AC3E}">
        <p14:creationId xmlns:p14="http://schemas.microsoft.com/office/powerpoint/2010/main" val="3440730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spcBef>
                <a:spcPts val="600"/>
              </a:spcBef>
            </a:pPr>
            <a:r>
              <a:rPr lang="en-US" sz="2500" dirty="0"/>
              <a:t>After various experiments in the 1990s with service-oriented computing, the idea of ‘big’ Web Services emerged in the early 2000s. </a:t>
            </a:r>
          </a:p>
          <a:p>
            <a:pPr>
              <a:spcBef>
                <a:spcPts val="600"/>
              </a:spcBef>
            </a:pPr>
            <a:r>
              <a:rPr lang="en-US" sz="2500" dirty="0"/>
              <a:t>These were based on XML-based protocols and standards such as SOAP for service interaction and WSDL for interface description.</a:t>
            </a:r>
          </a:p>
          <a:p>
            <a:pPr>
              <a:spcBef>
                <a:spcPts val="600"/>
              </a:spcBef>
            </a:pPr>
            <a:r>
              <a:rPr lang="en-US" sz="2500" dirty="0"/>
              <a:t>Most software services don’t need the generality that’s inherent in the design of web service protocols. </a:t>
            </a:r>
          </a:p>
          <a:p>
            <a:pPr>
              <a:spcBef>
                <a:spcPts val="600"/>
              </a:spcBef>
            </a:pPr>
            <a:r>
              <a:rPr lang="en-US" sz="2500" dirty="0"/>
              <a:t>Consequently, modern service-oriented systems, use simpler, ‘lighter weight’ service-interaction protocols that have lower overheads and, consequently, faster execution.</a:t>
            </a:r>
          </a:p>
        </p:txBody>
      </p:sp>
      <p:sp>
        <p:nvSpPr>
          <p:cNvPr id="2" name="Title 1"/>
          <p:cNvSpPr>
            <a:spLocks noGrp="1"/>
          </p:cNvSpPr>
          <p:nvPr>
            <p:ph type="title"/>
          </p:nvPr>
        </p:nvSpPr>
        <p:spPr/>
        <p:txBody>
          <a:bodyPr/>
          <a:lstStyle/>
          <a:p>
            <a:r>
              <a:rPr lang="en-AU" dirty="0"/>
              <a:t>Modern web services</a:t>
            </a:r>
          </a:p>
        </p:txBody>
      </p:sp>
    </p:spTree>
    <p:extLst>
      <p:ext uri="{BB962C8B-B14F-4D97-AF65-F5344CB8AC3E}">
        <p14:creationId xmlns:p14="http://schemas.microsoft.com/office/powerpoint/2010/main" val="36494360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 timeout is a counter that this associated with the service requests and starts running when the request is made. </a:t>
            </a:r>
          </a:p>
          <a:p>
            <a:r>
              <a:rPr lang="en-US" dirty="0"/>
              <a:t>Once the counter reaches some predefined value, such as 10 seconds, the calling service assumes that the service request has failed and acts accordingly.</a:t>
            </a:r>
          </a:p>
        </p:txBody>
      </p:sp>
      <p:sp>
        <p:nvSpPr>
          <p:cNvPr id="4" name="Title 3"/>
          <p:cNvSpPr>
            <a:spLocks noGrp="1"/>
          </p:cNvSpPr>
          <p:nvPr>
            <p:ph type="title"/>
          </p:nvPr>
        </p:nvSpPr>
        <p:spPr/>
        <p:txBody>
          <a:bodyPr/>
          <a:lstStyle/>
          <a:p>
            <a:r>
              <a:rPr lang="en-AU" dirty="0"/>
              <a:t>Timeouts and circuit breakers</a:t>
            </a:r>
            <a:r>
              <a:rPr lang="en-AU" sz="2000" dirty="0"/>
              <a:t> </a:t>
            </a:r>
            <a:r>
              <a:rPr lang="en-AU" sz="2000" b="0" dirty="0"/>
              <a:t>(1 of 2)</a:t>
            </a:r>
          </a:p>
        </p:txBody>
      </p:sp>
    </p:spTree>
    <p:extLst>
      <p:ext uri="{BB962C8B-B14F-4D97-AF65-F5344CB8AC3E}">
        <p14:creationId xmlns:p14="http://schemas.microsoft.com/office/powerpoint/2010/main" val="9603898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problem with the timeout approach is that every service call to a ‘failed service’ is delayed by the timeout value so the whole system slows down. </a:t>
            </a:r>
          </a:p>
          <a:p>
            <a:r>
              <a:rPr lang="en-US" dirty="0"/>
              <a:t>Instead of using timeouts explicitly when a service call is made, he suggests using a circuit breaker. Like an electrical circuit breaker, this immediately denies access to a failed service without the delays associated with timeouts.</a:t>
            </a:r>
          </a:p>
        </p:txBody>
      </p:sp>
      <p:sp>
        <p:nvSpPr>
          <p:cNvPr id="4" name="Title 3"/>
          <p:cNvSpPr>
            <a:spLocks noGrp="1"/>
          </p:cNvSpPr>
          <p:nvPr>
            <p:ph type="title"/>
          </p:nvPr>
        </p:nvSpPr>
        <p:spPr/>
        <p:txBody>
          <a:bodyPr/>
          <a:lstStyle/>
          <a:p>
            <a:r>
              <a:rPr lang="en-AU" dirty="0"/>
              <a:t>Timeouts and circuit breakers</a:t>
            </a:r>
            <a:r>
              <a:rPr lang="en-AU" sz="2000" dirty="0"/>
              <a:t> </a:t>
            </a:r>
            <a:r>
              <a:rPr lang="en-AU" sz="2000" b="0" dirty="0"/>
              <a:t>(2 of 2)</a:t>
            </a:r>
          </a:p>
        </p:txBody>
      </p:sp>
    </p:spTree>
    <p:extLst>
      <p:ext uri="{BB962C8B-B14F-4D97-AF65-F5344CB8AC3E}">
        <p14:creationId xmlns:p14="http://schemas.microsoft.com/office/powerpoint/2010/main" val="42083528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sz="1400" dirty="0"/>
              <a:t>Using a circuit breaker to cope with service failure</a:t>
            </a:r>
            <a:endParaRPr lang="en-AU" sz="1400" dirty="0"/>
          </a:p>
        </p:txBody>
      </p:sp>
      <p:pic>
        <p:nvPicPr>
          <p:cNvPr id="8" name="Picture 7" descr="The process is as follows.&#10;1. Service S 1.&#10;2. Check S 2 availability.&#10;3. If S 2 available, Set timeout.&#10;4. Route service request, service S 2, check timeout. Or, check timeout.&#10;5. Timeout O k, route service response to service S 1.&#10;Contingency processes are as follows.&#10;• If S 2 unavailable, respond S 2 unavailable to service S 1.&#10;• If timeout fails, increment retries.&#10;• If retries greater than 3, set S 2 unavailable, respond S 2 unavailable to service S 1.&#10;• If retries less than or = 3, set timeout.&#10;&#10;">
            <a:extLst>
              <a:ext uri="{FF2B5EF4-FFF2-40B4-BE49-F238E27FC236}">
                <a16:creationId xmlns:a16="http://schemas.microsoft.com/office/drawing/2014/main" id="{66D24391-30D5-E242-9606-7052A17366C1}"/>
              </a:ext>
            </a:extLst>
          </p:cNvPr>
          <p:cNvPicPr>
            <a:picLocks noChangeAspect="1"/>
          </p:cNvPicPr>
          <p:nvPr/>
        </p:nvPicPr>
        <p:blipFill rotWithShape="1">
          <a:blip r:embed="rId2">
            <a:extLst>
              <a:ext uri="{28A0092B-C50C-407E-A947-70E740481C1C}">
                <a14:useLocalDpi xmlns:a14="http://schemas.microsoft.com/office/drawing/2010/main" val="0"/>
              </a:ext>
            </a:extLst>
          </a:blip>
          <a:srcRect t="8921" b="43825"/>
          <a:stretch/>
        </p:blipFill>
        <p:spPr>
          <a:xfrm>
            <a:off x="990600" y="914400"/>
            <a:ext cx="6887264" cy="4648200"/>
          </a:xfrm>
          <a:prstGeom prst="rect">
            <a:avLst/>
          </a:prstGeom>
        </p:spPr>
      </p:pic>
      <p:sp>
        <p:nvSpPr>
          <p:cNvPr id="6" name="Title 5"/>
          <p:cNvSpPr>
            <a:spLocks noGrp="1"/>
          </p:cNvSpPr>
          <p:nvPr>
            <p:ph type="title"/>
          </p:nvPr>
        </p:nvSpPr>
        <p:spPr/>
        <p:txBody>
          <a:bodyPr/>
          <a:lstStyle/>
          <a:p>
            <a:r>
              <a:rPr lang="en-US" dirty="0"/>
              <a:t>Figure 6.12</a:t>
            </a:r>
            <a:endParaRPr lang="en-AU" dirty="0"/>
          </a:p>
        </p:txBody>
      </p:sp>
    </p:spTree>
    <p:extLst>
      <p:ext uri="{BB962C8B-B14F-4D97-AF65-F5344CB8AC3E}">
        <p14:creationId xmlns:p14="http://schemas.microsoft.com/office/powerpoint/2010/main" val="31435763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REST (REpresentational State Transfer) architectural style is based on the idea of transferring representations of digital resources from a server to a client. </a:t>
            </a:r>
          </a:p>
          <a:p>
            <a:pPr lvl="1"/>
            <a:r>
              <a:rPr lang="en-US" dirty="0"/>
              <a:t>You can think of a resource as any chunk of data such as credit card details, an individual’s medical record, a magazine or newspaper, a library catalogue, and so on.</a:t>
            </a:r>
          </a:p>
          <a:p>
            <a:pPr lvl="1"/>
            <a:r>
              <a:rPr lang="en-US" dirty="0"/>
              <a:t>Resources are accessed via their unique URI and </a:t>
            </a:r>
            <a:r>
              <a:rPr lang="en-US" dirty="0" err="1"/>
              <a:t>RESTful</a:t>
            </a:r>
            <a:r>
              <a:rPr lang="en-US" dirty="0"/>
              <a:t> services operate on these resources.</a:t>
            </a:r>
          </a:p>
          <a:p>
            <a:endParaRPr lang="en-AU" dirty="0"/>
          </a:p>
        </p:txBody>
      </p:sp>
      <p:sp>
        <p:nvSpPr>
          <p:cNvPr id="4" name="Title 3"/>
          <p:cNvSpPr>
            <a:spLocks noGrp="1"/>
          </p:cNvSpPr>
          <p:nvPr>
            <p:ph type="title"/>
          </p:nvPr>
        </p:nvSpPr>
        <p:spPr/>
        <p:txBody>
          <a:bodyPr/>
          <a:lstStyle/>
          <a:p>
            <a:r>
              <a:rPr lang="en-AU" dirty="0"/>
              <a:t>RESTful services</a:t>
            </a:r>
            <a:r>
              <a:rPr lang="en-AU" sz="2000" dirty="0"/>
              <a:t> </a:t>
            </a:r>
            <a:r>
              <a:rPr lang="en-AU" sz="2000" b="0" dirty="0"/>
              <a:t>(1 of 2)</a:t>
            </a:r>
          </a:p>
        </p:txBody>
      </p:sp>
    </p:spTree>
    <p:extLst>
      <p:ext uri="{BB962C8B-B14F-4D97-AF65-F5344CB8AC3E}">
        <p14:creationId xmlns:p14="http://schemas.microsoft.com/office/powerpoint/2010/main" val="3079075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This is the fundamental approach used in the web where the resource is a page to be displayed in the user’s browser. </a:t>
            </a:r>
          </a:p>
          <a:p>
            <a:pPr lvl="1"/>
            <a:r>
              <a:rPr lang="en-US" dirty="0"/>
              <a:t>An HTML representation is generated by the server in response to an HTTP GET request and is transferred to the client for display by a browser or a special-purpose app.</a:t>
            </a:r>
          </a:p>
        </p:txBody>
      </p:sp>
      <p:sp>
        <p:nvSpPr>
          <p:cNvPr id="4" name="Title 3"/>
          <p:cNvSpPr>
            <a:spLocks noGrp="1"/>
          </p:cNvSpPr>
          <p:nvPr>
            <p:ph type="title"/>
          </p:nvPr>
        </p:nvSpPr>
        <p:spPr/>
        <p:txBody>
          <a:bodyPr/>
          <a:lstStyle/>
          <a:p>
            <a:r>
              <a:rPr lang="en-AU" dirty="0"/>
              <a:t>RESTful services</a:t>
            </a:r>
            <a:r>
              <a:rPr lang="en-AU" sz="2000" dirty="0"/>
              <a:t> </a:t>
            </a:r>
            <a:r>
              <a:rPr lang="en-AU" sz="2000" b="0" dirty="0"/>
              <a:t>(2 of 2)</a:t>
            </a:r>
            <a:endParaRPr lang="en-AU" sz="2000" dirty="0"/>
          </a:p>
        </p:txBody>
      </p:sp>
    </p:spTree>
    <p:extLst>
      <p:ext uri="{BB962C8B-B14F-4D97-AF65-F5344CB8AC3E}">
        <p14:creationId xmlns:p14="http://schemas.microsoft.com/office/powerpoint/2010/main" val="18896595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four principles of REST full service."/>
          <p:cNvGraphicFramePr>
            <a:graphicFrameLocks noGrp="1"/>
          </p:cNvGraphicFramePr>
          <p:nvPr>
            <p:extLst>
              <p:ext uri="{D42A27DB-BD31-4B8C-83A1-F6EECF244321}">
                <p14:modId xmlns:p14="http://schemas.microsoft.com/office/powerpoint/2010/main" val="4183358425"/>
              </p:ext>
            </p:extLst>
          </p:nvPr>
        </p:nvGraphicFramePr>
        <p:xfrm>
          <a:off x="419100" y="1874520"/>
          <a:ext cx="8305800" cy="3840480"/>
        </p:xfrm>
        <a:graphic>
          <a:graphicData uri="http://schemas.openxmlformats.org/drawingml/2006/table">
            <a:tbl>
              <a:tblPr firstRow="1" bandRow="1">
                <a:tableStyleId>{3B4B98B0-60AC-42C2-AFA5-B58CD77FA1E5}</a:tableStyleId>
              </a:tblPr>
              <a:tblGrid>
                <a:gridCol w="2286000">
                  <a:extLst>
                    <a:ext uri="{9D8B030D-6E8A-4147-A177-3AD203B41FA5}">
                      <a16:colId xmlns:a16="http://schemas.microsoft.com/office/drawing/2014/main" val="20000"/>
                    </a:ext>
                  </a:extLst>
                </a:gridCol>
                <a:gridCol w="6019800">
                  <a:extLst>
                    <a:ext uri="{9D8B030D-6E8A-4147-A177-3AD203B41FA5}">
                      <a16:colId xmlns:a16="http://schemas.microsoft.com/office/drawing/2014/main" val="20001"/>
                    </a:ext>
                  </a:extLst>
                </a:gridCol>
              </a:tblGrid>
              <a:tr h="457200">
                <a:tc>
                  <a:txBody>
                    <a:bodyPr/>
                    <a:lstStyle/>
                    <a:p>
                      <a:r>
                        <a:rPr lang="en-AU" dirty="0"/>
                        <a:t>Principle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Use HTTP verbs</a:t>
                      </a:r>
                    </a:p>
                  </a:txBody>
                  <a:tcPr>
                    <a:lnT w="12700" cap="flat" cmpd="sng" algn="ctr">
                      <a:solidFill>
                        <a:schemeClr val="tx1"/>
                      </a:solidFill>
                      <a:prstDash val="solid"/>
                      <a:round/>
                      <a:headEnd type="none" w="med" len="med"/>
                      <a:tailEnd type="none" w="med" len="med"/>
                    </a:lnT>
                    <a:noFill/>
                  </a:tcPr>
                </a:tc>
                <a:tc>
                  <a:txBody>
                    <a:bodyPr/>
                    <a:lstStyle/>
                    <a:p>
                      <a:r>
                        <a:rPr lang="en-US" dirty="0"/>
                        <a:t>The basic methods defined in the HTTP protocol (GET, PUT, POST, DELETE) must be used to access the operations made available by the service.</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Stateless services</a:t>
                      </a:r>
                    </a:p>
                  </a:txBody>
                  <a:tcPr/>
                </a:tc>
                <a:tc>
                  <a:txBody>
                    <a:bodyPr/>
                    <a:lstStyle/>
                    <a:p>
                      <a:r>
                        <a:rPr lang="en-US" dirty="0"/>
                        <a:t>Services must never maintain internal state. As I have already explained, microservices are stateless, so fit with this principle.</a:t>
                      </a:r>
                      <a:endParaRPr lang="en-AU" dirty="0"/>
                    </a:p>
                  </a:txBody>
                  <a:tcPr/>
                </a:tc>
                <a:extLst>
                  <a:ext uri="{0D108BD9-81ED-4DB2-BD59-A6C34878D82A}">
                    <a16:rowId xmlns:a16="http://schemas.microsoft.com/office/drawing/2014/main" val="10002"/>
                  </a:ext>
                </a:extLst>
              </a:tr>
              <a:tr h="370840">
                <a:tc>
                  <a:txBody>
                    <a:bodyPr/>
                    <a:lstStyle/>
                    <a:p>
                      <a:r>
                        <a:rPr lang="en-AU" dirty="0"/>
                        <a:t>URI addressable</a:t>
                      </a:r>
                    </a:p>
                  </a:txBody>
                  <a:tcPr>
                    <a:noFill/>
                  </a:tcPr>
                </a:tc>
                <a:tc>
                  <a:txBody>
                    <a:bodyPr/>
                    <a:lstStyle/>
                    <a:p>
                      <a:r>
                        <a:rPr lang="en-US" dirty="0"/>
                        <a:t>All resources must have a URI, with a hierarchical structure, that is used to access subresources.</a:t>
                      </a:r>
                      <a:endParaRPr lang="en-AU" dirty="0"/>
                    </a:p>
                  </a:txBody>
                  <a:tcPr>
                    <a:noFill/>
                  </a:tcPr>
                </a:tc>
                <a:extLst>
                  <a:ext uri="{0D108BD9-81ED-4DB2-BD59-A6C34878D82A}">
                    <a16:rowId xmlns:a16="http://schemas.microsoft.com/office/drawing/2014/main" val="10003"/>
                  </a:ext>
                </a:extLst>
              </a:tr>
              <a:tr h="370840">
                <a:tc>
                  <a:txBody>
                    <a:bodyPr/>
                    <a:lstStyle/>
                    <a:p>
                      <a:r>
                        <a:rPr lang="en-AU" dirty="0"/>
                        <a:t>Use XML or JSON</a:t>
                      </a:r>
                    </a:p>
                  </a:txBody>
                  <a:tcPr>
                    <a:lnB w="12700" cap="flat" cmpd="sng" algn="ctr">
                      <a:solidFill>
                        <a:schemeClr val="tx1"/>
                      </a:solidFill>
                      <a:prstDash val="solid"/>
                      <a:round/>
                      <a:headEnd type="none" w="med" len="med"/>
                      <a:tailEnd type="none" w="med" len="med"/>
                    </a:lnB>
                  </a:tcPr>
                </a:tc>
                <a:tc>
                  <a:txBody>
                    <a:bodyPr/>
                    <a:lstStyle/>
                    <a:p>
                      <a:r>
                        <a:rPr lang="en-US" dirty="0"/>
                        <a:t>Resources should normally be represented in JSON or XML or both. Other representations, such as audio and video representations, may be used if appropriate.</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Title 3"/>
          <p:cNvSpPr>
            <a:spLocks noGrp="1"/>
          </p:cNvSpPr>
          <p:nvPr>
            <p:ph type="title"/>
          </p:nvPr>
        </p:nvSpPr>
        <p:spPr/>
        <p:txBody>
          <a:bodyPr/>
          <a:lstStyle/>
          <a:p>
            <a:r>
              <a:rPr lang="en-AU" dirty="0"/>
              <a:t>Table 6.4 RESTful service principles</a:t>
            </a:r>
          </a:p>
        </p:txBody>
      </p:sp>
    </p:spTree>
    <p:extLst>
      <p:ext uri="{BB962C8B-B14F-4D97-AF65-F5344CB8AC3E}">
        <p14:creationId xmlns:p14="http://schemas.microsoft.com/office/powerpoint/2010/main" val="37459980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four operations of REST full service."/>
          <p:cNvGraphicFramePr>
            <a:graphicFrameLocks noGrp="1"/>
          </p:cNvGraphicFramePr>
          <p:nvPr>
            <p:extLst>
              <p:ext uri="{D42A27DB-BD31-4B8C-83A1-F6EECF244321}">
                <p14:modId xmlns:p14="http://schemas.microsoft.com/office/powerpoint/2010/main" val="2583031140"/>
              </p:ext>
            </p:extLst>
          </p:nvPr>
        </p:nvGraphicFramePr>
        <p:xfrm>
          <a:off x="419100" y="1874520"/>
          <a:ext cx="8305800" cy="4114800"/>
        </p:xfrm>
        <a:graphic>
          <a:graphicData uri="http://schemas.openxmlformats.org/drawingml/2006/table">
            <a:tbl>
              <a:tblPr firstRow="1" bandRow="1">
                <a:tableStyleId>{3B4B98B0-60AC-42C2-AFA5-B58CD77FA1E5}</a:tableStyleId>
              </a:tblPr>
              <a:tblGrid>
                <a:gridCol w="1333500">
                  <a:extLst>
                    <a:ext uri="{9D8B030D-6E8A-4147-A177-3AD203B41FA5}">
                      <a16:colId xmlns:a16="http://schemas.microsoft.com/office/drawing/2014/main" val="20000"/>
                    </a:ext>
                  </a:extLst>
                </a:gridCol>
                <a:gridCol w="6972300">
                  <a:extLst>
                    <a:ext uri="{9D8B030D-6E8A-4147-A177-3AD203B41FA5}">
                      <a16:colId xmlns:a16="http://schemas.microsoft.com/office/drawing/2014/main" val="20001"/>
                    </a:ext>
                  </a:extLst>
                </a:gridCol>
              </a:tblGrid>
              <a:tr h="457200">
                <a:tc>
                  <a:txBody>
                    <a:bodyPr/>
                    <a:lstStyle/>
                    <a:p>
                      <a:r>
                        <a:rPr lang="en-AU" dirty="0"/>
                        <a:t>Action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Implementation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Create</a:t>
                      </a:r>
                    </a:p>
                  </a:txBody>
                  <a:tcPr>
                    <a:lnT w="12700" cap="flat" cmpd="sng" algn="ctr">
                      <a:solidFill>
                        <a:schemeClr val="tx1"/>
                      </a:solidFill>
                      <a:prstDash val="solid"/>
                      <a:round/>
                      <a:headEnd type="none" w="med" len="med"/>
                      <a:tailEnd type="none" w="med" len="med"/>
                    </a:lnT>
                    <a:noFill/>
                  </a:tcPr>
                </a:tc>
                <a:tc>
                  <a:txBody>
                    <a:bodyPr/>
                    <a:lstStyle/>
                    <a:p>
                      <a:r>
                        <a:rPr lang="en-US" dirty="0"/>
                        <a:t>Implemented using HTTP POST, which creates the resource with the given URI. If the resource has already been created, an error is returned.</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Read</a:t>
                      </a:r>
                    </a:p>
                  </a:txBody>
                  <a:tcPr/>
                </a:tc>
                <a:tc>
                  <a:txBody>
                    <a:bodyPr/>
                    <a:lstStyle/>
                    <a:p>
                      <a:r>
                        <a:rPr lang="en-US" dirty="0"/>
                        <a:t>Implemented using HTTP GET, which reads the resource and returns its value. GET operations should never update a resource so that successive GET operations with no intervening PUT operations always return the same value.</a:t>
                      </a:r>
                      <a:endParaRPr lang="en-AU" dirty="0"/>
                    </a:p>
                  </a:txBody>
                  <a:tcPr/>
                </a:tc>
                <a:extLst>
                  <a:ext uri="{0D108BD9-81ED-4DB2-BD59-A6C34878D82A}">
                    <a16:rowId xmlns:a16="http://schemas.microsoft.com/office/drawing/2014/main" val="10002"/>
                  </a:ext>
                </a:extLst>
              </a:tr>
              <a:tr h="370840">
                <a:tc>
                  <a:txBody>
                    <a:bodyPr/>
                    <a:lstStyle/>
                    <a:p>
                      <a:r>
                        <a:rPr lang="en-AU" dirty="0"/>
                        <a:t>Update</a:t>
                      </a:r>
                    </a:p>
                  </a:txBody>
                  <a:tcPr>
                    <a:noFill/>
                  </a:tcPr>
                </a:tc>
                <a:tc>
                  <a:txBody>
                    <a:bodyPr/>
                    <a:lstStyle/>
                    <a:p>
                      <a:r>
                        <a:rPr lang="en-US" dirty="0"/>
                        <a:t>Implemented using HTTP PUT, which modifies an existing resource. PUT should not be used for resource creation.</a:t>
                      </a:r>
                      <a:endParaRPr lang="en-AU" dirty="0"/>
                    </a:p>
                  </a:txBody>
                  <a:tcPr>
                    <a:noFill/>
                  </a:tcPr>
                </a:tc>
                <a:extLst>
                  <a:ext uri="{0D108BD9-81ED-4DB2-BD59-A6C34878D82A}">
                    <a16:rowId xmlns:a16="http://schemas.microsoft.com/office/drawing/2014/main" val="10003"/>
                  </a:ext>
                </a:extLst>
              </a:tr>
              <a:tr h="370840">
                <a:tc>
                  <a:txBody>
                    <a:bodyPr/>
                    <a:lstStyle/>
                    <a:p>
                      <a:r>
                        <a:rPr lang="en-AU" dirty="0"/>
                        <a:t>Delete</a:t>
                      </a:r>
                    </a:p>
                  </a:txBody>
                  <a:tcPr>
                    <a:lnB w="12700" cap="flat" cmpd="sng" algn="ctr">
                      <a:solidFill>
                        <a:schemeClr val="tx1"/>
                      </a:solidFill>
                      <a:prstDash val="solid"/>
                      <a:round/>
                      <a:headEnd type="none" w="med" len="med"/>
                      <a:tailEnd type="none" w="med" len="med"/>
                    </a:lnB>
                  </a:tcPr>
                </a:tc>
                <a:tc>
                  <a:txBody>
                    <a:bodyPr/>
                    <a:lstStyle/>
                    <a:p>
                      <a:r>
                        <a:rPr lang="en-US" dirty="0"/>
                        <a:t>Implemented using HTTP DELETE, which makes the resource inaccessible using the specified URI. The resource may or may not be physically deleted.</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Title 3"/>
          <p:cNvSpPr>
            <a:spLocks noGrp="1"/>
          </p:cNvSpPr>
          <p:nvPr>
            <p:ph type="title"/>
          </p:nvPr>
        </p:nvSpPr>
        <p:spPr/>
        <p:txBody>
          <a:bodyPr/>
          <a:lstStyle/>
          <a:p>
            <a:r>
              <a:rPr lang="en-US" dirty="0"/>
              <a:t>Table 6.5 RESTful service operations</a:t>
            </a:r>
            <a:endParaRPr lang="en-AU" dirty="0"/>
          </a:p>
        </p:txBody>
      </p:sp>
    </p:spTree>
    <p:extLst>
      <p:ext uri="{BB962C8B-B14F-4D97-AF65-F5344CB8AC3E}">
        <p14:creationId xmlns:p14="http://schemas.microsoft.com/office/powerpoint/2010/main" val="31154823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Imagine a system that maintains information about incidents, such as traffic delays, </a:t>
            </a:r>
            <a:r>
              <a:rPr lang="en-US" dirty="0" err="1"/>
              <a:t>roadworks</a:t>
            </a:r>
            <a:r>
              <a:rPr lang="en-US" dirty="0"/>
              <a:t> and accidents on a national road network. This system can be accessed via a browser using the URL:</a:t>
            </a:r>
          </a:p>
          <a:p>
            <a:pPr lvl="1"/>
            <a:r>
              <a:rPr lang="en-US" dirty="0"/>
              <a:t>	https://trafficinfo.net/incidents/</a:t>
            </a:r>
          </a:p>
          <a:p>
            <a:r>
              <a:rPr lang="en-US" dirty="0"/>
              <a:t>Users can query the system to discover incidents on the roads on which they are planning to travel.</a:t>
            </a:r>
          </a:p>
        </p:txBody>
      </p:sp>
      <p:sp>
        <p:nvSpPr>
          <p:cNvPr id="4" name="Title 3"/>
          <p:cNvSpPr>
            <a:spLocks noGrp="1"/>
          </p:cNvSpPr>
          <p:nvPr>
            <p:ph type="title"/>
          </p:nvPr>
        </p:nvSpPr>
        <p:spPr/>
        <p:txBody>
          <a:bodyPr/>
          <a:lstStyle/>
          <a:p>
            <a:r>
              <a:rPr lang="en-AU" dirty="0"/>
              <a:t>Road information system</a:t>
            </a:r>
            <a:r>
              <a:rPr lang="en-AU" sz="2000" dirty="0"/>
              <a:t> </a:t>
            </a:r>
            <a:r>
              <a:rPr lang="en-AU" sz="2000" b="0" dirty="0"/>
              <a:t>(1 of 2)</a:t>
            </a:r>
            <a:endParaRPr lang="en-AU" sz="2000" dirty="0"/>
          </a:p>
        </p:txBody>
      </p:sp>
    </p:spTree>
    <p:extLst>
      <p:ext uri="{BB962C8B-B14F-4D97-AF65-F5344CB8AC3E}">
        <p14:creationId xmlns:p14="http://schemas.microsoft.com/office/powerpoint/2010/main" val="20163306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When implemented as a RESTful web service, you need to design the resource structure so that incidents are organized hierarchically. </a:t>
            </a:r>
          </a:p>
          <a:p>
            <a:pPr lvl="1"/>
            <a:r>
              <a:rPr lang="en-US" dirty="0"/>
              <a:t>For example, incidents may be recorded according to the road identifier (e.g. A90), the location (e.g. </a:t>
            </a:r>
            <a:r>
              <a:rPr lang="en-US" dirty="0" err="1"/>
              <a:t>stonehaven</a:t>
            </a:r>
            <a:r>
              <a:rPr lang="en-US" dirty="0"/>
              <a:t>), the carriageway direction (e.g. north) and an incident number (e.g. 1). Therefore, each incident can be accessed using its URI:</a:t>
            </a:r>
          </a:p>
          <a:p>
            <a:pPr lvl="1"/>
            <a:r>
              <a:rPr lang="en-US" dirty="0"/>
              <a:t>https://trafficinfo.net/incidents/A90/stonehaven/north/1</a:t>
            </a:r>
          </a:p>
        </p:txBody>
      </p:sp>
      <p:sp>
        <p:nvSpPr>
          <p:cNvPr id="4" name="Title 3"/>
          <p:cNvSpPr>
            <a:spLocks noGrp="1"/>
          </p:cNvSpPr>
          <p:nvPr>
            <p:ph type="title"/>
          </p:nvPr>
        </p:nvSpPr>
        <p:spPr/>
        <p:txBody>
          <a:bodyPr/>
          <a:lstStyle/>
          <a:p>
            <a:r>
              <a:rPr lang="en-AU" dirty="0"/>
              <a:t>Road information system</a:t>
            </a:r>
            <a:r>
              <a:rPr lang="en-AU" sz="2000" dirty="0"/>
              <a:t> </a:t>
            </a:r>
            <a:r>
              <a:rPr lang="en-AU" sz="2000" b="0" dirty="0"/>
              <a:t>(2 of 2)</a:t>
            </a:r>
          </a:p>
        </p:txBody>
      </p:sp>
    </p:spTree>
    <p:extLst>
      <p:ext uri="{BB962C8B-B14F-4D97-AF65-F5344CB8AC3E}">
        <p14:creationId xmlns:p14="http://schemas.microsoft.com/office/powerpoint/2010/main" val="35520882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descr="A textbox provides a description of an incident.&#10;&#10;"/>
          <p:cNvGraphicFramePr>
            <a:graphicFrameLocks noGrp="1"/>
          </p:cNvGraphicFramePr>
          <p:nvPr>
            <p:extLst>
              <p:ext uri="{D42A27DB-BD31-4B8C-83A1-F6EECF244321}">
                <p14:modId xmlns:p14="http://schemas.microsoft.com/office/powerpoint/2010/main" val="303622836"/>
              </p:ext>
            </p:extLst>
          </p:nvPr>
        </p:nvGraphicFramePr>
        <p:xfrm>
          <a:off x="609600" y="1905000"/>
          <a:ext cx="7848600" cy="2971800"/>
        </p:xfrm>
        <a:graphic>
          <a:graphicData uri="http://schemas.openxmlformats.org/drawingml/2006/table">
            <a:tbl>
              <a:tblPr firstRow="1" bandRow="1">
                <a:tableStyleId>{3B4B98B0-60AC-42C2-AFA5-B58CD77FA1E5}</a:tableStyleId>
              </a:tblPr>
              <a:tblGrid>
                <a:gridCol w="7848600">
                  <a:extLst>
                    <a:ext uri="{9D8B030D-6E8A-4147-A177-3AD203B41FA5}">
                      <a16:colId xmlns:a16="http://schemas.microsoft.com/office/drawing/2014/main" val="20000"/>
                    </a:ext>
                  </a:extLst>
                </a:gridCol>
              </a:tblGrid>
              <a:tr h="2971800">
                <a:tc>
                  <a:txBody>
                    <a:bodyPr/>
                    <a:lstStyle/>
                    <a:p>
                      <a:r>
                        <a:rPr lang="en-US" b="0" dirty="0"/>
                        <a:t>Incident ID: A90N17061714391</a:t>
                      </a:r>
                    </a:p>
                    <a:p>
                      <a:endParaRPr lang="en-US" b="0" dirty="0"/>
                    </a:p>
                    <a:p>
                      <a:r>
                        <a:rPr lang="en-US" b="0" dirty="0"/>
                        <a:t>Date: 17 June 2017</a:t>
                      </a:r>
                    </a:p>
                    <a:p>
                      <a:endParaRPr lang="en-US" b="0" dirty="0"/>
                    </a:p>
                    <a:p>
                      <a:r>
                        <a:rPr lang="en-US" b="0" dirty="0"/>
                        <a:t>Time reported: 1439</a:t>
                      </a:r>
                    </a:p>
                    <a:p>
                      <a:endParaRPr lang="en-US" b="0" dirty="0"/>
                    </a:p>
                    <a:p>
                      <a:r>
                        <a:rPr lang="en-US" b="0" dirty="0"/>
                        <a:t>Severity: Significant</a:t>
                      </a:r>
                    </a:p>
                    <a:p>
                      <a:endParaRPr lang="en-US" b="0" dirty="0"/>
                    </a:p>
                    <a:p>
                      <a:r>
                        <a:rPr lang="en-US" b="0" dirty="0"/>
                        <a:t>Description: Broken-down bus on north carriageway. One lane closed. Expect delays of up to 30 minutes.</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4" name="Title 3"/>
          <p:cNvSpPr>
            <a:spLocks noGrp="1"/>
          </p:cNvSpPr>
          <p:nvPr>
            <p:ph type="title"/>
          </p:nvPr>
        </p:nvSpPr>
        <p:spPr/>
        <p:txBody>
          <a:bodyPr/>
          <a:lstStyle/>
          <a:p>
            <a:r>
              <a:rPr lang="en-US" dirty="0"/>
              <a:t>Table 6.6 Incident description</a:t>
            </a:r>
            <a:endParaRPr lang="en-AU" dirty="0"/>
          </a:p>
        </p:txBody>
      </p:sp>
    </p:spTree>
    <p:extLst>
      <p:ext uri="{BB962C8B-B14F-4D97-AF65-F5344CB8AC3E}">
        <p14:creationId xmlns:p14="http://schemas.microsoft.com/office/powerpoint/2010/main" val="2795728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spcBef>
                <a:spcPts val="600"/>
              </a:spcBef>
            </a:pPr>
            <a:r>
              <a:rPr lang="en-US" sz="2600" dirty="0"/>
              <a:t>Microservices are small-scale, stateless, services that have a single responsibility. They are combined to create applications.</a:t>
            </a:r>
          </a:p>
          <a:p>
            <a:pPr>
              <a:spcBef>
                <a:spcPts val="600"/>
              </a:spcBef>
            </a:pPr>
            <a:r>
              <a:rPr lang="en-US" sz="2600" dirty="0"/>
              <a:t>They are completely independent with their own database and UI management code.</a:t>
            </a:r>
          </a:p>
          <a:p>
            <a:pPr>
              <a:spcBef>
                <a:spcPts val="600"/>
              </a:spcBef>
            </a:pPr>
            <a:r>
              <a:rPr lang="en-US" sz="2600" dirty="0"/>
              <a:t>Software products that use micro services have a </a:t>
            </a:r>
            <a:r>
              <a:rPr lang="en-US" sz="2600" i="1" dirty="0"/>
              <a:t>microservices architecture</a:t>
            </a:r>
            <a:r>
              <a:rPr lang="en-US" sz="2600" dirty="0"/>
              <a:t>. </a:t>
            </a:r>
          </a:p>
          <a:p>
            <a:pPr>
              <a:spcBef>
                <a:spcPts val="600"/>
              </a:spcBef>
            </a:pPr>
            <a:r>
              <a:rPr lang="en-US" sz="2600" dirty="0"/>
              <a:t>If you need to create cloud-based software products that are adaptable, scaleable and resilient then I recommend that design them around a microservices architecture.</a:t>
            </a:r>
          </a:p>
        </p:txBody>
      </p:sp>
      <p:sp>
        <p:nvSpPr>
          <p:cNvPr id="2" name="Title 1"/>
          <p:cNvSpPr>
            <a:spLocks noGrp="1"/>
          </p:cNvSpPr>
          <p:nvPr>
            <p:ph type="title"/>
          </p:nvPr>
        </p:nvSpPr>
        <p:spPr/>
        <p:txBody>
          <a:bodyPr/>
          <a:lstStyle/>
          <a:p>
            <a:r>
              <a:rPr lang="en-AU" dirty="0"/>
              <a:t>Microservices</a:t>
            </a:r>
          </a:p>
        </p:txBody>
      </p:sp>
    </p:spTree>
    <p:extLst>
      <p:ext uri="{BB962C8B-B14F-4D97-AF65-F5344CB8AC3E}">
        <p14:creationId xmlns:p14="http://schemas.microsoft.com/office/powerpoint/2010/main" val="6652758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724400"/>
          </a:xfrm>
        </p:spPr>
        <p:txBody>
          <a:bodyPr/>
          <a:lstStyle/>
          <a:p>
            <a:pPr>
              <a:spcBef>
                <a:spcPts val="0"/>
              </a:spcBef>
            </a:pPr>
            <a:r>
              <a:rPr lang="en-US" dirty="0"/>
              <a:t>Retrieve</a:t>
            </a:r>
          </a:p>
          <a:p>
            <a:pPr lvl="1">
              <a:spcBef>
                <a:spcPts val="0"/>
              </a:spcBef>
            </a:pPr>
            <a:r>
              <a:rPr lang="en-US" dirty="0"/>
              <a:t>Returns information about a reported incident or incidents. Accessed using the GET verb.</a:t>
            </a:r>
          </a:p>
          <a:p>
            <a:pPr>
              <a:spcBef>
                <a:spcPts val="0"/>
              </a:spcBef>
            </a:pPr>
            <a:r>
              <a:rPr lang="en-US" dirty="0"/>
              <a:t>Add</a:t>
            </a:r>
          </a:p>
          <a:p>
            <a:pPr lvl="1">
              <a:spcBef>
                <a:spcPts val="0"/>
              </a:spcBef>
            </a:pPr>
            <a:r>
              <a:rPr lang="en-US" dirty="0"/>
              <a:t>Adds information about a new incident. Accessed using the POST verb.</a:t>
            </a:r>
          </a:p>
          <a:p>
            <a:pPr>
              <a:spcBef>
                <a:spcPts val="0"/>
              </a:spcBef>
            </a:pPr>
            <a:r>
              <a:rPr lang="en-US" dirty="0"/>
              <a:t>Update</a:t>
            </a:r>
          </a:p>
          <a:p>
            <a:pPr lvl="1">
              <a:spcBef>
                <a:spcPts val="0"/>
              </a:spcBef>
            </a:pPr>
            <a:r>
              <a:rPr lang="en-US" dirty="0"/>
              <a:t>Updates the information about a reported incident. Accessed using the PUT verb.</a:t>
            </a:r>
          </a:p>
          <a:p>
            <a:pPr>
              <a:spcBef>
                <a:spcPts val="0"/>
              </a:spcBef>
            </a:pPr>
            <a:r>
              <a:rPr lang="en-US" dirty="0"/>
              <a:t>Delete</a:t>
            </a:r>
          </a:p>
          <a:p>
            <a:pPr lvl="1">
              <a:spcBef>
                <a:spcPts val="0"/>
              </a:spcBef>
            </a:pPr>
            <a:r>
              <a:rPr lang="en-US" dirty="0"/>
              <a:t>Deletes an incident. The DELETE verb is used when an incident has been cleared.</a:t>
            </a:r>
          </a:p>
        </p:txBody>
      </p:sp>
      <p:sp>
        <p:nvSpPr>
          <p:cNvPr id="2" name="Title 1"/>
          <p:cNvSpPr>
            <a:spLocks noGrp="1"/>
          </p:cNvSpPr>
          <p:nvPr>
            <p:ph type="title"/>
          </p:nvPr>
        </p:nvSpPr>
        <p:spPr/>
        <p:txBody>
          <a:bodyPr/>
          <a:lstStyle/>
          <a:p>
            <a:r>
              <a:rPr lang="en-AU" dirty="0"/>
              <a:t>Service operations</a:t>
            </a:r>
          </a:p>
        </p:txBody>
      </p:sp>
    </p:spTree>
    <p:extLst>
      <p:ext uri="{BB962C8B-B14F-4D97-AF65-F5344CB8AC3E}">
        <p14:creationId xmlns:p14="http://schemas.microsoft.com/office/powerpoint/2010/main" val="29366166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HTTP request and response processing</a:t>
            </a:r>
            <a:endParaRPr lang="en-AU" sz="1400" dirty="0"/>
          </a:p>
        </p:txBody>
      </p:sp>
      <p:pic>
        <p:nvPicPr>
          <p:cNvPr id="6" name="Picture 5" descr="There are three steps in the process.&#10;• H T T P request.&#10;• Microservice. Request processing, Service actions, and Response generation.&#10;• H T T P response.&#10;">
            <a:extLst>
              <a:ext uri="{FF2B5EF4-FFF2-40B4-BE49-F238E27FC236}">
                <a16:creationId xmlns:a16="http://schemas.microsoft.com/office/drawing/2014/main" id="{A16A3F56-C3D5-5F41-B308-05ED49179B9B}"/>
              </a:ext>
            </a:extLst>
          </p:cNvPr>
          <p:cNvPicPr>
            <a:picLocks noChangeAspect="1"/>
          </p:cNvPicPr>
          <p:nvPr/>
        </p:nvPicPr>
        <p:blipFill rotWithShape="1">
          <a:blip r:embed="rId2">
            <a:extLst>
              <a:ext uri="{28A0092B-C50C-407E-A947-70E740481C1C}">
                <a14:useLocalDpi xmlns:a14="http://schemas.microsoft.com/office/drawing/2010/main" val="0"/>
              </a:ext>
            </a:extLst>
          </a:blip>
          <a:srcRect l="16177" t="12606" r="16629" b="58892"/>
          <a:stretch/>
        </p:blipFill>
        <p:spPr>
          <a:xfrm>
            <a:off x="1066800" y="914400"/>
            <a:ext cx="6917675" cy="4191000"/>
          </a:xfrm>
          <a:prstGeom prst="rect">
            <a:avLst/>
          </a:prstGeom>
        </p:spPr>
      </p:pic>
      <p:sp>
        <p:nvSpPr>
          <p:cNvPr id="4" name="Title 3"/>
          <p:cNvSpPr>
            <a:spLocks noGrp="1"/>
          </p:cNvSpPr>
          <p:nvPr>
            <p:ph type="title"/>
          </p:nvPr>
        </p:nvSpPr>
        <p:spPr/>
        <p:txBody>
          <a:bodyPr/>
          <a:lstStyle/>
          <a:p>
            <a:r>
              <a:rPr lang="en-US" dirty="0"/>
              <a:t>Figure 6.13</a:t>
            </a:r>
            <a:endParaRPr lang="en-AU" dirty="0"/>
          </a:p>
        </p:txBody>
      </p:sp>
    </p:spTree>
    <p:extLst>
      <p:ext uri="{BB962C8B-B14F-4D97-AF65-F5344CB8AC3E}">
        <p14:creationId xmlns:p14="http://schemas.microsoft.com/office/powerpoint/2010/main" val="30546924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sz="1400" dirty="0"/>
              <a:t>HTTP request and response message organization</a:t>
            </a:r>
            <a:endParaRPr lang="en-AU" sz="1400" dirty="0"/>
          </a:p>
        </p:txBody>
      </p:sp>
      <p:pic>
        <p:nvPicPr>
          <p:cNvPr id="4" name="Picture 3" descr="The organization of a Request is as follows.&#10;• H T T P verb. U R I. H T T P version.&#10;• Request header.&#10;• Request body.&#10;The organization of a response is as follows.&#10;• H T T P version. Response code.&#10;• Response header.&#10;• Response body.&#10;">
            <a:extLst>
              <a:ext uri="{FF2B5EF4-FFF2-40B4-BE49-F238E27FC236}">
                <a16:creationId xmlns:a16="http://schemas.microsoft.com/office/drawing/2014/main" id="{773F04BC-18FA-5142-ABA8-A73407488510}"/>
              </a:ext>
            </a:extLst>
          </p:cNvPr>
          <p:cNvPicPr>
            <a:picLocks noChangeAspect="1"/>
          </p:cNvPicPr>
          <p:nvPr/>
        </p:nvPicPr>
        <p:blipFill rotWithShape="1">
          <a:blip r:embed="rId2">
            <a:extLst>
              <a:ext uri="{28A0092B-C50C-407E-A947-70E740481C1C}">
                <a14:useLocalDpi xmlns:a14="http://schemas.microsoft.com/office/drawing/2010/main" val="0"/>
              </a:ext>
            </a:extLst>
          </a:blip>
          <a:srcRect l="6394" t="11505" r="12375" b="73573"/>
          <a:stretch/>
        </p:blipFill>
        <p:spPr>
          <a:xfrm>
            <a:off x="386443" y="1981200"/>
            <a:ext cx="8371114" cy="2196252"/>
          </a:xfrm>
          <a:prstGeom prst="rect">
            <a:avLst/>
          </a:prstGeom>
        </p:spPr>
      </p:pic>
      <p:sp>
        <p:nvSpPr>
          <p:cNvPr id="2" name="Title 1"/>
          <p:cNvSpPr>
            <a:spLocks noGrp="1"/>
          </p:cNvSpPr>
          <p:nvPr>
            <p:ph type="title"/>
          </p:nvPr>
        </p:nvSpPr>
        <p:spPr/>
        <p:txBody>
          <a:bodyPr/>
          <a:lstStyle/>
          <a:p>
            <a:r>
              <a:rPr lang="en-US" dirty="0"/>
              <a:t>Figure 6.14</a:t>
            </a:r>
            <a:endParaRPr lang="en-AU" dirty="0"/>
          </a:p>
        </p:txBody>
      </p:sp>
    </p:spTree>
    <p:extLst>
      <p:ext uri="{BB962C8B-B14F-4D97-AF65-F5344CB8AC3E}">
        <p14:creationId xmlns:p14="http://schemas.microsoft.com/office/powerpoint/2010/main" val="41089946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A table lists the incident descriptions of X M L and J S O N."/>
          <p:cNvGraphicFramePr>
            <a:graphicFrameLocks noGrp="1"/>
          </p:cNvGraphicFramePr>
          <p:nvPr>
            <p:extLst>
              <p:ext uri="{D42A27DB-BD31-4B8C-83A1-F6EECF244321}">
                <p14:modId xmlns:p14="http://schemas.microsoft.com/office/powerpoint/2010/main" val="1395691312"/>
              </p:ext>
            </p:extLst>
          </p:nvPr>
        </p:nvGraphicFramePr>
        <p:xfrm>
          <a:off x="1524000" y="1447800"/>
          <a:ext cx="6096000" cy="4607560"/>
        </p:xfrm>
        <a:graphic>
          <a:graphicData uri="http://schemas.openxmlformats.org/drawingml/2006/table">
            <a:tbl>
              <a:tblPr firstRow="1" bandRow="1">
                <a:tableStyleId>{3B4B98B0-60AC-42C2-AFA5-B58CD77FA1E5}</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AU" dirty="0"/>
                        <a:t>XML</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JSON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sz="1700" dirty="0"/>
                        <a:t>&lt;id&gt;</a:t>
                      </a:r>
                    </a:p>
                    <a:p>
                      <a:r>
                        <a:rPr lang="en-US" sz="1700" dirty="0"/>
                        <a:t>A90N17061714391</a:t>
                      </a:r>
                    </a:p>
                    <a:p>
                      <a:r>
                        <a:rPr lang="en-US" sz="1700" dirty="0"/>
                        <a:t>&lt;/id&gt;</a:t>
                      </a:r>
                    </a:p>
                    <a:p>
                      <a:r>
                        <a:rPr lang="en-US" sz="1700" dirty="0"/>
                        <a:t>&lt;date&gt;</a:t>
                      </a:r>
                    </a:p>
                    <a:p>
                      <a:r>
                        <a:rPr lang="en-US" sz="1700" dirty="0"/>
                        <a:t>20170617</a:t>
                      </a:r>
                    </a:p>
                    <a:p>
                      <a:r>
                        <a:rPr lang="en-US" sz="1700" dirty="0"/>
                        <a:t>&lt;/date&gt;</a:t>
                      </a:r>
                    </a:p>
                    <a:p>
                      <a:r>
                        <a:rPr lang="en-US" sz="1700" dirty="0"/>
                        <a:t>&lt;time&gt;</a:t>
                      </a:r>
                    </a:p>
                    <a:p>
                      <a:r>
                        <a:rPr lang="en-US" sz="1700" dirty="0"/>
                        <a:t>1437</a:t>
                      </a:r>
                    </a:p>
                    <a:p>
                      <a:r>
                        <a:rPr lang="en-US" sz="1700" dirty="0"/>
                        <a:t>&lt;/time&gt;</a:t>
                      </a:r>
                    </a:p>
                    <a:p>
                      <a:r>
                        <a:rPr lang="en-US" sz="1700" dirty="0"/>
                        <a:t>. . .</a:t>
                      </a:r>
                    </a:p>
                    <a:p>
                      <a:r>
                        <a:rPr lang="en-US" sz="1700" dirty="0"/>
                        <a:t>&lt;description&gt;</a:t>
                      </a:r>
                    </a:p>
                    <a:p>
                      <a:r>
                        <a:rPr lang="en-US" sz="1700" dirty="0"/>
                        <a:t>Broken-down bus on north </a:t>
                      </a:r>
                      <a:r>
                        <a:rPr lang="en-US" sz="1700" dirty="0" err="1"/>
                        <a:t>carriageway.One</a:t>
                      </a:r>
                      <a:r>
                        <a:rPr lang="en-US" sz="1700" dirty="0"/>
                        <a:t> lane closed. Expect delays of up to</a:t>
                      </a:r>
                    </a:p>
                    <a:p>
                      <a:r>
                        <a:rPr lang="en-US" sz="1700" dirty="0"/>
                        <a:t>30 minutes.</a:t>
                      </a:r>
                    </a:p>
                    <a:p>
                      <a:r>
                        <a:rPr lang="en-US" sz="1700" dirty="0"/>
                        <a:t>&lt;/description&gt;</a:t>
                      </a:r>
                      <a:endParaRPr lang="en-AU" sz="17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700" dirty="0"/>
                        <a:t>{</a:t>
                      </a:r>
                    </a:p>
                    <a:p>
                      <a:r>
                        <a:rPr lang="en-US" sz="1700" dirty="0"/>
                        <a:t>id: “A90N17061714391”,</a:t>
                      </a:r>
                    </a:p>
                    <a:p>
                      <a:r>
                        <a:rPr lang="en-US" sz="1700" dirty="0"/>
                        <a:t>“date”: “20170617”,</a:t>
                      </a:r>
                    </a:p>
                    <a:p>
                      <a:r>
                        <a:rPr lang="en-US" sz="1700" dirty="0"/>
                        <a:t>“time”: “1437”,</a:t>
                      </a:r>
                    </a:p>
                    <a:p>
                      <a:r>
                        <a:rPr lang="en-US" sz="1700" dirty="0"/>
                        <a:t>“</a:t>
                      </a:r>
                      <a:r>
                        <a:rPr lang="en-US" sz="1700" dirty="0" err="1"/>
                        <a:t>road_id</a:t>
                      </a:r>
                      <a:r>
                        <a:rPr lang="en-US" sz="1700" dirty="0"/>
                        <a:t>”: “A90”,</a:t>
                      </a:r>
                    </a:p>
                    <a:p>
                      <a:r>
                        <a:rPr lang="en-US" sz="1700" dirty="0"/>
                        <a:t>“place”: “</a:t>
                      </a:r>
                      <a:r>
                        <a:rPr lang="en-US" sz="1700" dirty="0" err="1"/>
                        <a:t>Stonehaven</a:t>
                      </a:r>
                      <a:r>
                        <a:rPr lang="en-US" sz="1700" dirty="0"/>
                        <a:t>”,</a:t>
                      </a:r>
                    </a:p>
                    <a:p>
                      <a:r>
                        <a:rPr lang="en-US" sz="1700" dirty="0"/>
                        <a:t>“direction”: “north”,</a:t>
                      </a:r>
                    </a:p>
                    <a:p>
                      <a:r>
                        <a:rPr lang="en-US" sz="1700" dirty="0"/>
                        <a:t>“severity”: “significant”,</a:t>
                      </a:r>
                    </a:p>
                    <a:p>
                      <a:r>
                        <a:rPr lang="en-US" sz="1700" dirty="0"/>
                        <a:t>“description”: “Broken-down bus on north carriageway. One lane closed. Expect</a:t>
                      </a:r>
                    </a:p>
                    <a:p>
                      <a:r>
                        <a:rPr lang="en-US" sz="1700" dirty="0"/>
                        <a:t>delays of up to 30 minutes.”</a:t>
                      </a:r>
                    </a:p>
                    <a:p>
                      <a:r>
                        <a:rPr lang="en-US" sz="1700" dirty="0"/>
                        <a:t>}</a:t>
                      </a:r>
                      <a:endParaRPr lang="en-AU" sz="17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4" name="Title 3"/>
          <p:cNvSpPr>
            <a:spLocks noGrp="1"/>
          </p:cNvSpPr>
          <p:nvPr>
            <p:ph type="title"/>
          </p:nvPr>
        </p:nvSpPr>
        <p:spPr/>
        <p:txBody>
          <a:bodyPr/>
          <a:lstStyle/>
          <a:p>
            <a:r>
              <a:rPr lang="en-US" dirty="0"/>
              <a:t>Table 6.7 XML and JSON descriptions</a:t>
            </a:r>
            <a:endParaRPr lang="en-AU" dirty="0"/>
          </a:p>
        </p:txBody>
      </p:sp>
    </p:spTree>
    <p:extLst>
      <p:ext uri="{BB962C8B-B14F-4D97-AF65-F5344CB8AC3E}">
        <p14:creationId xmlns:p14="http://schemas.microsoft.com/office/powerpoint/2010/main" val="35342300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A GET request and the associated response</a:t>
            </a:r>
            <a:endParaRPr lang="en-AU" sz="1400" dirty="0"/>
          </a:p>
        </p:txBody>
      </p:sp>
      <p:pic>
        <p:nvPicPr>
          <p:cNvPr id="6" name="Picture 5" descr="The Requests are as follows.&#10;• GET. Incidents forward slash A 90 forward slash stone haven forward slash. H T T P forward slash 1.1.&#10;• Host colon traffic info dot net.&#10;• And so on.&#10;• Accept colon text forward slash j son comma text forward slash x m l comma text forward slash plain.&#10;• Content hyphen length colon 0.&#10;The Responses are as follows.&#10;• H T T P forward slash 1.1. 200.&#10;• And so on.&#10;• Content hyphen length colon 461.&#10;• Content hyphen type colon text forward slash j son.&#10;• Left brace open double quotes number close double quotes colon open double quotes A 9 0 N 1 7 0 6 1 7 1 4 3 9 1 close double quotes comma.&#10;• Open double quotes date close double quotes colon open double quotes 2017 06 17 close double quotes comma.&#10;• Open double quotes time close double quotes colon open double quotes 14 37 close double quotes comma.&#10;• Open double quotes road underscore id close double quotes colon open double quotes A 90 close double quotes comma.&#10;• Open double quotes place close double quotes colon open double quotes Stonehaven close double quotes comma.&#10;• Open double quotes direction close double quotes colon open double quotes north close double quotes comma.&#10;• Open double quotes severity close double quotes colon open double quotes significant close double quotes comma.&#10;• Open double quotes description close double quotes colon open double quotes broken-down bus on north carriageway. One lane closed. Expect delays of up to 30 minutes. Close double quotes. Right brace.&#10;• Left brace open double quotes number close double quotes colon open double quotes A 9 0 S 1 7 0 6 1 7 1 3 0 0 1 close double quotes comma.&#10;• Open double quotes date close double quotes colon open double quotes 2017 06 17 close double quotes comma.&#10;• Open double quotes time close double quotes colon open double quotes 1300 close double quotes comma.&#10;• Open double quotes road underscore id close double quotes colon open double quotes A 90 close double quotes comma.&#10;• Open double quotes place close double quotes colon open double quotes Stonehaven close double quotes comma.&#10;• Open double quotes direction close double quotes colon open double quotes south close double quotes comma.&#10;• Open double quotes severity close double quotes colon open double quotes minor close double quotes comma.&#10;• Open double quotes description close double quotes colon open double quotes grass cutting on verge. Minor delays. Close double quotes. Right brace.&#10;">
            <a:extLst>
              <a:ext uri="{FF2B5EF4-FFF2-40B4-BE49-F238E27FC236}">
                <a16:creationId xmlns:a16="http://schemas.microsoft.com/office/drawing/2014/main" id="{000488E7-C343-0643-9FF1-C96855F4D7C1}"/>
              </a:ext>
            </a:extLst>
          </p:cNvPr>
          <p:cNvPicPr>
            <a:picLocks noChangeAspect="1"/>
          </p:cNvPicPr>
          <p:nvPr/>
        </p:nvPicPr>
        <p:blipFill rotWithShape="1">
          <a:blip r:embed="rId2">
            <a:extLst>
              <a:ext uri="{28A0092B-C50C-407E-A947-70E740481C1C}">
                <a14:useLocalDpi xmlns:a14="http://schemas.microsoft.com/office/drawing/2010/main" val="0"/>
              </a:ext>
            </a:extLst>
          </a:blip>
          <a:srcRect t="10728" b="28430"/>
          <a:stretch/>
        </p:blipFill>
        <p:spPr>
          <a:xfrm>
            <a:off x="1447800" y="790574"/>
            <a:ext cx="6053808" cy="5000625"/>
          </a:xfrm>
          <a:prstGeom prst="rect">
            <a:avLst/>
          </a:prstGeom>
        </p:spPr>
      </p:pic>
      <p:sp>
        <p:nvSpPr>
          <p:cNvPr id="4" name="Title 3"/>
          <p:cNvSpPr>
            <a:spLocks noGrp="1"/>
          </p:cNvSpPr>
          <p:nvPr>
            <p:ph type="title"/>
          </p:nvPr>
        </p:nvSpPr>
        <p:spPr/>
        <p:txBody>
          <a:bodyPr/>
          <a:lstStyle/>
          <a:p>
            <a:r>
              <a:rPr lang="en-US" dirty="0"/>
              <a:t>Figure 6.15</a:t>
            </a:r>
            <a:endParaRPr lang="en-AU" dirty="0"/>
          </a:p>
        </p:txBody>
      </p:sp>
    </p:spTree>
    <p:extLst>
      <p:ext uri="{BB962C8B-B14F-4D97-AF65-F5344CB8AC3E}">
        <p14:creationId xmlns:p14="http://schemas.microsoft.com/office/powerpoint/2010/main" val="497974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500" dirty="0"/>
              <a:t>After a system has been developed and delivered, it has to be deployed on servers, monitored for problems and updated as new versions become available. </a:t>
            </a:r>
          </a:p>
          <a:p>
            <a:r>
              <a:rPr lang="en-US" sz="2500" dirty="0"/>
              <a:t>When a system is composed of tens or even hundreds of microservices, deployment of the system is more complex than for monolithic systems.</a:t>
            </a:r>
          </a:p>
          <a:p>
            <a:r>
              <a:rPr lang="en-US" sz="2500" dirty="0"/>
              <a:t>The service development teams decide which programming language, database, libraries and other support software should be used to implement their service. Consequently, there is no ‘standard’ deployment configuration for all services. </a:t>
            </a:r>
          </a:p>
        </p:txBody>
      </p:sp>
      <p:sp>
        <p:nvSpPr>
          <p:cNvPr id="4" name="Title 3"/>
          <p:cNvSpPr>
            <a:spLocks noGrp="1"/>
          </p:cNvSpPr>
          <p:nvPr>
            <p:ph type="title"/>
          </p:nvPr>
        </p:nvSpPr>
        <p:spPr/>
        <p:txBody>
          <a:bodyPr/>
          <a:lstStyle/>
          <a:p>
            <a:r>
              <a:rPr lang="en-AU" dirty="0"/>
              <a:t>Service deployment</a:t>
            </a:r>
            <a:r>
              <a:rPr lang="en-AU" sz="2000" dirty="0"/>
              <a:t> </a:t>
            </a:r>
            <a:r>
              <a:rPr lang="en-AU" sz="2000" b="0" dirty="0"/>
              <a:t>(1 of 2)</a:t>
            </a:r>
          </a:p>
        </p:txBody>
      </p:sp>
    </p:spTree>
    <p:extLst>
      <p:ext uri="{BB962C8B-B14F-4D97-AF65-F5344CB8AC3E}">
        <p14:creationId xmlns:p14="http://schemas.microsoft.com/office/powerpoint/2010/main" val="15363551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500" dirty="0"/>
              <a:t>It is now normal practice for microservice development teams to be responsible for deployment and service management as well as software development and to use continuous deployment.</a:t>
            </a:r>
          </a:p>
          <a:p>
            <a:r>
              <a:rPr lang="en-US" sz="2500" dirty="0"/>
              <a:t>Continuous deployment means that as soon as a change to a service has been made and validated, the modified service is redeployed. </a:t>
            </a:r>
          </a:p>
        </p:txBody>
      </p:sp>
      <p:sp>
        <p:nvSpPr>
          <p:cNvPr id="4" name="Title 3"/>
          <p:cNvSpPr>
            <a:spLocks noGrp="1"/>
          </p:cNvSpPr>
          <p:nvPr>
            <p:ph type="title"/>
          </p:nvPr>
        </p:nvSpPr>
        <p:spPr/>
        <p:txBody>
          <a:bodyPr/>
          <a:lstStyle/>
          <a:p>
            <a:r>
              <a:rPr lang="en-AU" dirty="0"/>
              <a:t>Service deployment</a:t>
            </a:r>
            <a:r>
              <a:rPr lang="en-AU" sz="2000" dirty="0"/>
              <a:t> </a:t>
            </a:r>
            <a:r>
              <a:rPr lang="en-AU" sz="2000" b="0" dirty="0"/>
              <a:t>(2 of 2)</a:t>
            </a:r>
          </a:p>
        </p:txBody>
      </p:sp>
    </p:spTree>
    <p:extLst>
      <p:ext uri="{BB962C8B-B14F-4D97-AF65-F5344CB8AC3E}">
        <p14:creationId xmlns:p14="http://schemas.microsoft.com/office/powerpoint/2010/main" val="4804096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600"/>
              </a:spcBef>
            </a:pPr>
            <a:r>
              <a:rPr lang="en-US" dirty="0"/>
              <a:t>Continuous deployment depends on automation so that as soon as a change is committed, a series of automated activities is triggered to test the software. </a:t>
            </a:r>
          </a:p>
          <a:p>
            <a:pPr>
              <a:spcBef>
                <a:spcPts val="600"/>
              </a:spcBef>
            </a:pPr>
            <a:r>
              <a:rPr lang="en-US" dirty="0"/>
              <a:t>If the software ‘passes’ these tests, it then enters another automation pipeline that packages and deploys the software.</a:t>
            </a:r>
          </a:p>
          <a:p>
            <a:pPr>
              <a:spcBef>
                <a:spcPts val="600"/>
              </a:spcBef>
            </a:pPr>
            <a:r>
              <a:rPr lang="en-US" dirty="0"/>
              <a:t>The deployment of a new service version starts with the programmer committing the code changes to a code management system such as Git. </a:t>
            </a:r>
          </a:p>
        </p:txBody>
      </p:sp>
      <p:sp>
        <p:nvSpPr>
          <p:cNvPr id="4" name="Title 3"/>
          <p:cNvSpPr>
            <a:spLocks noGrp="1"/>
          </p:cNvSpPr>
          <p:nvPr>
            <p:ph type="title"/>
          </p:nvPr>
        </p:nvSpPr>
        <p:spPr/>
        <p:txBody>
          <a:bodyPr/>
          <a:lstStyle/>
          <a:p>
            <a:r>
              <a:rPr lang="en-AU" dirty="0"/>
              <a:t>Deployment automation</a:t>
            </a:r>
            <a:r>
              <a:rPr lang="en-AU" sz="2000" dirty="0"/>
              <a:t> </a:t>
            </a:r>
            <a:r>
              <a:rPr lang="en-AU" sz="2000" b="0" dirty="0"/>
              <a:t>(1 of 2)</a:t>
            </a:r>
          </a:p>
        </p:txBody>
      </p:sp>
    </p:spTree>
    <p:extLst>
      <p:ext uri="{BB962C8B-B14F-4D97-AF65-F5344CB8AC3E}">
        <p14:creationId xmlns:p14="http://schemas.microsoft.com/office/powerpoint/2010/main" val="29331418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600"/>
              </a:spcBef>
            </a:pPr>
            <a:r>
              <a:rPr lang="en-US" dirty="0"/>
              <a:t>This triggers a set of automated tests that run using the modified service. If all service tests run successfully, a new version of the system that incorporates the changed service is created. </a:t>
            </a:r>
          </a:p>
          <a:p>
            <a:pPr>
              <a:spcBef>
                <a:spcPts val="600"/>
              </a:spcBef>
            </a:pPr>
            <a:r>
              <a:rPr lang="en-US" dirty="0"/>
              <a:t>Another set of automated system tests are then executed. If these run successfully, the service is ready for deployment.</a:t>
            </a:r>
          </a:p>
        </p:txBody>
      </p:sp>
      <p:sp>
        <p:nvSpPr>
          <p:cNvPr id="4" name="Title 3"/>
          <p:cNvSpPr>
            <a:spLocks noGrp="1"/>
          </p:cNvSpPr>
          <p:nvPr>
            <p:ph type="title"/>
          </p:nvPr>
        </p:nvSpPr>
        <p:spPr/>
        <p:txBody>
          <a:bodyPr/>
          <a:lstStyle/>
          <a:p>
            <a:r>
              <a:rPr lang="en-AU" dirty="0"/>
              <a:t>Deployment automation</a:t>
            </a:r>
            <a:r>
              <a:rPr lang="en-AU" sz="2000" dirty="0"/>
              <a:t> </a:t>
            </a:r>
            <a:r>
              <a:rPr lang="en-AU" sz="2000" b="0" dirty="0"/>
              <a:t>(2 of 2)</a:t>
            </a:r>
          </a:p>
        </p:txBody>
      </p:sp>
    </p:spTree>
    <p:extLst>
      <p:ext uri="{BB962C8B-B14F-4D97-AF65-F5344CB8AC3E}">
        <p14:creationId xmlns:p14="http://schemas.microsoft.com/office/powerpoint/2010/main" val="8872850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A continuous deployment pipeline</a:t>
            </a:r>
          </a:p>
        </p:txBody>
      </p:sp>
      <p:pic>
        <p:nvPicPr>
          <p:cNvPr id="6" name="Picture 5" descr="The process is as follows. Commit change to version management triggers,&#10;1. Run unit tests.&#10;2. If Pass, Build test system.&#10;3. If Pass, Run integration tests.&#10;4. If Pass, Containerize service.&#10;5. Deploy service container.&#10;6. Run acceptance tests.&#10;7. If Pass, Replace current service.&#10;If fail at step 2, step 3, step 4, or step 7, reject change.&#10;&#10;">
            <a:extLst>
              <a:ext uri="{FF2B5EF4-FFF2-40B4-BE49-F238E27FC236}">
                <a16:creationId xmlns:a16="http://schemas.microsoft.com/office/drawing/2014/main" id="{BBF4973C-5CF5-054B-9A50-B6B52298A3BE}"/>
              </a:ext>
            </a:extLst>
          </p:cNvPr>
          <p:cNvPicPr>
            <a:picLocks noChangeAspect="1"/>
          </p:cNvPicPr>
          <p:nvPr/>
        </p:nvPicPr>
        <p:blipFill rotWithShape="1">
          <a:blip r:embed="rId2">
            <a:extLst>
              <a:ext uri="{28A0092B-C50C-407E-A947-70E740481C1C}">
                <a14:useLocalDpi xmlns:a14="http://schemas.microsoft.com/office/drawing/2010/main" val="0"/>
              </a:ext>
            </a:extLst>
          </a:blip>
          <a:srcRect t="10072" b="46788"/>
          <a:stretch/>
        </p:blipFill>
        <p:spPr>
          <a:xfrm>
            <a:off x="914399" y="914400"/>
            <a:ext cx="7805983" cy="4572000"/>
          </a:xfrm>
          <a:prstGeom prst="rect">
            <a:avLst/>
          </a:prstGeom>
        </p:spPr>
      </p:pic>
      <p:sp>
        <p:nvSpPr>
          <p:cNvPr id="4" name="Title 3"/>
          <p:cNvSpPr>
            <a:spLocks noGrp="1"/>
          </p:cNvSpPr>
          <p:nvPr>
            <p:ph type="title"/>
          </p:nvPr>
        </p:nvSpPr>
        <p:spPr/>
        <p:txBody>
          <a:bodyPr/>
          <a:lstStyle/>
          <a:p>
            <a:r>
              <a:rPr lang="en-AU" dirty="0"/>
              <a:t>Figure 6.16</a:t>
            </a:r>
          </a:p>
        </p:txBody>
      </p:sp>
    </p:spTree>
    <p:extLst>
      <p:ext uri="{BB962C8B-B14F-4D97-AF65-F5344CB8AC3E}">
        <p14:creationId xmlns:p14="http://schemas.microsoft.com/office/powerpoint/2010/main" val="2444742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AU" dirty="0"/>
              <a:t>System authentication</a:t>
            </a:r>
          </a:p>
          <a:p>
            <a:pPr lvl="1"/>
            <a:r>
              <a:rPr lang="en-AU" dirty="0"/>
              <a:t>User registration, where users provide information about their identity, security information, mobile (cell) phone number and email address.</a:t>
            </a:r>
          </a:p>
          <a:p>
            <a:pPr lvl="1"/>
            <a:r>
              <a:rPr lang="en-AU" dirty="0"/>
              <a:t>Authentication using UID/password.</a:t>
            </a:r>
          </a:p>
          <a:p>
            <a:pPr lvl="1"/>
            <a:r>
              <a:rPr lang="en-AU" dirty="0"/>
              <a:t>Two-factor authentication using code sent to mobile phone.</a:t>
            </a:r>
          </a:p>
          <a:p>
            <a:pPr lvl="1"/>
            <a:r>
              <a:rPr lang="en-AU" dirty="0"/>
              <a:t>User information management e.g. change password or mobile phone number.</a:t>
            </a:r>
          </a:p>
          <a:p>
            <a:pPr lvl="1"/>
            <a:r>
              <a:rPr lang="en-AU" dirty="0"/>
              <a:t>Reset forgotten password.</a:t>
            </a:r>
          </a:p>
          <a:p>
            <a:endParaRPr lang="en-AU" dirty="0"/>
          </a:p>
        </p:txBody>
      </p:sp>
      <p:sp>
        <p:nvSpPr>
          <p:cNvPr id="2" name="Title 1"/>
          <p:cNvSpPr>
            <a:spLocks noGrp="1"/>
          </p:cNvSpPr>
          <p:nvPr>
            <p:ph type="title"/>
          </p:nvPr>
        </p:nvSpPr>
        <p:spPr/>
        <p:txBody>
          <a:bodyPr/>
          <a:lstStyle/>
          <a:p>
            <a:r>
              <a:rPr lang="en-AU" dirty="0"/>
              <a:t>A microservice example</a:t>
            </a:r>
            <a:r>
              <a:rPr lang="en-AU" sz="2000" dirty="0"/>
              <a:t> </a:t>
            </a:r>
            <a:r>
              <a:rPr lang="en-AU" sz="2000" b="0" dirty="0"/>
              <a:t>(1 of 2)</a:t>
            </a:r>
          </a:p>
        </p:txBody>
      </p:sp>
    </p:spTree>
    <p:extLst>
      <p:ext uri="{BB962C8B-B14F-4D97-AF65-F5344CB8AC3E}">
        <p14:creationId xmlns:p14="http://schemas.microsoft.com/office/powerpoint/2010/main" val="227381562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Versioned services</a:t>
            </a:r>
          </a:p>
        </p:txBody>
      </p:sp>
      <p:pic>
        <p:nvPicPr>
          <p:cNvPr id="4" name="Picture 3" descr="The process is as follows.&#10;• Service request for cameras service.&#10;• A P I gateway.&#10;• Cameras.&#10;• Current version link, cameras 002.&#10;• Service response, service monitor.&#10;• Monitor response, A P I gateway.&#10;• Cameras service response.&#10;&#10;">
            <a:extLst>
              <a:ext uri="{FF2B5EF4-FFF2-40B4-BE49-F238E27FC236}">
                <a16:creationId xmlns:a16="http://schemas.microsoft.com/office/drawing/2014/main" id="{803AC5E1-54F1-9846-BAFE-E102E524E0F9}"/>
              </a:ext>
            </a:extLst>
          </p:cNvPr>
          <p:cNvPicPr>
            <a:picLocks noChangeAspect="1"/>
          </p:cNvPicPr>
          <p:nvPr/>
        </p:nvPicPr>
        <p:blipFill rotWithShape="1">
          <a:blip r:embed="rId2">
            <a:extLst>
              <a:ext uri="{28A0092B-C50C-407E-A947-70E740481C1C}">
                <a14:useLocalDpi xmlns:a14="http://schemas.microsoft.com/office/drawing/2010/main" val="0"/>
              </a:ext>
            </a:extLst>
          </a:blip>
          <a:srcRect l="5281" t="9961" r="1471" b="64434"/>
          <a:stretch/>
        </p:blipFill>
        <p:spPr>
          <a:xfrm>
            <a:off x="297372" y="1219200"/>
            <a:ext cx="8549257" cy="3352800"/>
          </a:xfrm>
          <a:prstGeom prst="rect">
            <a:avLst/>
          </a:prstGeom>
        </p:spPr>
      </p:pic>
      <p:sp>
        <p:nvSpPr>
          <p:cNvPr id="2" name="Title 1"/>
          <p:cNvSpPr>
            <a:spLocks noGrp="1"/>
          </p:cNvSpPr>
          <p:nvPr>
            <p:ph type="title"/>
          </p:nvPr>
        </p:nvSpPr>
        <p:spPr/>
        <p:txBody>
          <a:bodyPr/>
          <a:lstStyle/>
          <a:p>
            <a:r>
              <a:rPr lang="en-AU" dirty="0"/>
              <a:t>Figure 6.17</a:t>
            </a:r>
          </a:p>
        </p:txBody>
      </p:sp>
    </p:spTree>
    <p:extLst>
      <p:ext uri="{BB962C8B-B14F-4D97-AF65-F5344CB8AC3E}">
        <p14:creationId xmlns:p14="http://schemas.microsoft.com/office/powerpoint/2010/main" val="21536540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648200"/>
          </a:xfrm>
        </p:spPr>
        <p:txBody>
          <a:bodyPr/>
          <a:lstStyle/>
          <a:p>
            <a:pPr>
              <a:spcBef>
                <a:spcPts val="0"/>
              </a:spcBef>
            </a:pPr>
            <a:r>
              <a:rPr lang="en-US" dirty="0"/>
              <a:t>A microservice is an independent and self-contained software component that runs in its own process and communicates with other microservices using lightweight protocols.</a:t>
            </a:r>
          </a:p>
          <a:p>
            <a:pPr>
              <a:spcBef>
                <a:spcPts val="0"/>
              </a:spcBef>
            </a:pPr>
            <a:r>
              <a:rPr lang="en-US" dirty="0"/>
              <a:t>Microservices in a system can be implemented using different programming languages and database technologies.</a:t>
            </a:r>
          </a:p>
          <a:p>
            <a:pPr>
              <a:spcBef>
                <a:spcPts val="0"/>
              </a:spcBef>
            </a:pPr>
            <a:r>
              <a:rPr lang="en-US" dirty="0"/>
              <a:t>Microservices have a single responsibility and should be designed so that they can be easily changed without having to change other microservices in the system.</a:t>
            </a:r>
          </a:p>
        </p:txBody>
      </p:sp>
      <p:sp>
        <p:nvSpPr>
          <p:cNvPr id="2" name="Title 1"/>
          <p:cNvSpPr>
            <a:spLocks noGrp="1"/>
          </p:cNvSpPr>
          <p:nvPr>
            <p:ph type="title"/>
          </p:nvPr>
        </p:nvSpPr>
        <p:spPr/>
        <p:txBody>
          <a:bodyPr/>
          <a:lstStyle/>
          <a:p>
            <a:r>
              <a:rPr lang="en-AU" dirty="0"/>
              <a:t>Key points 1</a:t>
            </a:r>
            <a:r>
              <a:rPr lang="en-AU" sz="2000" dirty="0"/>
              <a:t> </a:t>
            </a:r>
            <a:r>
              <a:rPr lang="en-AU" sz="2000" b="0" dirty="0"/>
              <a:t>(1 of 2)</a:t>
            </a:r>
          </a:p>
        </p:txBody>
      </p:sp>
    </p:spTree>
    <p:extLst>
      <p:ext uri="{BB962C8B-B14F-4D97-AF65-F5344CB8AC3E}">
        <p14:creationId xmlns:p14="http://schemas.microsoft.com/office/powerpoint/2010/main" val="927225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648200"/>
          </a:xfrm>
        </p:spPr>
        <p:txBody>
          <a:bodyPr/>
          <a:lstStyle/>
          <a:p>
            <a:pPr>
              <a:spcBef>
                <a:spcPts val="0"/>
              </a:spcBef>
            </a:pPr>
            <a:r>
              <a:rPr lang="en-US" dirty="0"/>
              <a:t>Microservices architecture is an architectural style in which the system is constructed from communicating microservices. It is well-suited to cloud based systems where each microservice can run in its own container.</a:t>
            </a:r>
          </a:p>
          <a:p>
            <a:pPr>
              <a:spcBef>
                <a:spcPts val="0"/>
              </a:spcBef>
            </a:pPr>
            <a:r>
              <a:rPr lang="en-US" dirty="0"/>
              <a:t>The two most important responsibilities of architects of a microservices system are to decide how to structure the system into microservices and to decide how microservices should communicate and be coordinated.</a:t>
            </a:r>
          </a:p>
        </p:txBody>
      </p:sp>
      <p:sp>
        <p:nvSpPr>
          <p:cNvPr id="2" name="Title 1"/>
          <p:cNvSpPr>
            <a:spLocks noGrp="1"/>
          </p:cNvSpPr>
          <p:nvPr>
            <p:ph type="title"/>
          </p:nvPr>
        </p:nvSpPr>
        <p:spPr/>
        <p:txBody>
          <a:bodyPr/>
          <a:lstStyle/>
          <a:p>
            <a:r>
              <a:rPr lang="en-AU" dirty="0"/>
              <a:t>Key points 1</a:t>
            </a:r>
            <a:r>
              <a:rPr lang="en-AU" sz="2000" dirty="0"/>
              <a:t> </a:t>
            </a:r>
            <a:r>
              <a:rPr lang="en-AU" sz="2000" b="0" dirty="0"/>
              <a:t>(2 of 2)</a:t>
            </a:r>
          </a:p>
        </p:txBody>
      </p:sp>
    </p:spTree>
    <p:extLst>
      <p:ext uri="{BB962C8B-B14F-4D97-AF65-F5344CB8AC3E}">
        <p14:creationId xmlns:p14="http://schemas.microsoft.com/office/powerpoint/2010/main" val="251237119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1200"/>
              </a:spcBef>
            </a:pPr>
            <a:r>
              <a:rPr lang="en-US" sz="2600" dirty="0"/>
              <a:t>Communication and coordination decisions include deciding on microservice communication protocols, data sharing, whether services should be centrally coordinated, and failure management. </a:t>
            </a:r>
          </a:p>
          <a:p>
            <a:pPr>
              <a:spcBef>
                <a:spcPts val="1200"/>
              </a:spcBef>
            </a:pPr>
            <a:r>
              <a:rPr lang="en-US" sz="2600" dirty="0"/>
              <a:t>The RESTful architectural style is widely used in microservice-based systems. Services are designed so that the HTTP verbs, GET, POST, PUT and DELETE, map onto the service operations.</a:t>
            </a:r>
          </a:p>
          <a:p>
            <a:pPr>
              <a:spcBef>
                <a:spcPts val="1200"/>
              </a:spcBef>
            </a:pPr>
            <a:r>
              <a:rPr lang="en-US" sz="2600" dirty="0"/>
              <a:t>The RESTful style is based on digital resources that, in a microservices architecture, may be represented using XML or, more commonly, JSON.</a:t>
            </a:r>
          </a:p>
        </p:txBody>
      </p:sp>
      <p:sp>
        <p:nvSpPr>
          <p:cNvPr id="4" name="Title 3"/>
          <p:cNvSpPr>
            <a:spLocks noGrp="1"/>
          </p:cNvSpPr>
          <p:nvPr>
            <p:ph type="title"/>
          </p:nvPr>
        </p:nvSpPr>
        <p:spPr/>
        <p:txBody>
          <a:bodyPr/>
          <a:lstStyle/>
          <a:p>
            <a:r>
              <a:rPr lang="en-AU" dirty="0"/>
              <a:t>Key points 2</a:t>
            </a:r>
            <a:r>
              <a:rPr lang="en-AU" sz="2000" dirty="0"/>
              <a:t> </a:t>
            </a:r>
            <a:r>
              <a:rPr lang="en-AU" sz="2000" b="0" dirty="0"/>
              <a:t>(1 of 2)</a:t>
            </a:r>
          </a:p>
        </p:txBody>
      </p:sp>
    </p:spTree>
    <p:extLst>
      <p:ext uri="{BB962C8B-B14F-4D97-AF65-F5344CB8AC3E}">
        <p14:creationId xmlns:p14="http://schemas.microsoft.com/office/powerpoint/2010/main" val="415858125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1200"/>
              </a:spcBef>
            </a:pPr>
            <a:r>
              <a:rPr lang="en-US" sz="2600" dirty="0"/>
              <a:t>Continuous deployment is a process where new versions of a service are put into production as soon as a service change has been made. It is a completely automated process that relies on automated testing to check that the new version is of ‘production quality’.</a:t>
            </a:r>
          </a:p>
          <a:p>
            <a:pPr>
              <a:spcBef>
                <a:spcPts val="1200"/>
              </a:spcBef>
            </a:pPr>
            <a:r>
              <a:rPr lang="en-US" sz="2600" dirty="0"/>
              <a:t>If continuous deployment is used, you may need to maintain multiple versions of deployed services so that you can switch to an older version if problems are discovered in a newly-deployed service.</a:t>
            </a:r>
          </a:p>
        </p:txBody>
      </p:sp>
      <p:sp>
        <p:nvSpPr>
          <p:cNvPr id="4" name="Title 3"/>
          <p:cNvSpPr>
            <a:spLocks noGrp="1"/>
          </p:cNvSpPr>
          <p:nvPr>
            <p:ph type="title"/>
          </p:nvPr>
        </p:nvSpPr>
        <p:spPr/>
        <p:txBody>
          <a:bodyPr/>
          <a:lstStyle/>
          <a:p>
            <a:r>
              <a:rPr lang="en-AU" dirty="0"/>
              <a:t>Key points 2</a:t>
            </a:r>
            <a:r>
              <a:rPr lang="en-AU" sz="2000" dirty="0"/>
              <a:t> </a:t>
            </a:r>
            <a:r>
              <a:rPr lang="en-AU" sz="2000" b="0" dirty="0"/>
              <a:t>(2 of 2)</a:t>
            </a:r>
          </a:p>
        </p:txBody>
      </p:sp>
    </p:spTree>
    <p:extLst>
      <p:ext uri="{BB962C8B-B14F-4D97-AF65-F5344CB8AC3E}">
        <p14:creationId xmlns:p14="http://schemas.microsoft.com/office/powerpoint/2010/main" val="42926606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6" name="Text Placeholder 1">
            <a:extLst>
              <a:ext uri="{FF2B5EF4-FFF2-40B4-BE49-F238E27FC236}">
                <a16:creationId xmlns:a16="http://schemas.microsoft.com/office/drawing/2014/main" id="{AD5FAE7B-F718-4307-B112-AD6256157E8F}"/>
              </a:ext>
            </a:extLst>
          </p:cNvPr>
          <p:cNvSpPr txBox="1">
            <a:spLocks/>
          </p:cNvSpPr>
          <p:nvPr/>
        </p:nvSpPr>
        <p:spPr>
          <a:xfrm>
            <a:off x="1606061" y="1852246"/>
            <a:ext cx="6858001" cy="2854836"/>
          </a:xfrm>
          <a:prstGeom prst="rect">
            <a:avLst/>
          </a:prstGeom>
        </p:spPr>
        <p:style>
          <a:lnRef idx="2">
            <a:schemeClr val="dk1"/>
          </a:lnRef>
          <a:fillRef idx="1">
            <a:schemeClr val="lt1"/>
          </a:fillRef>
          <a:effectRef idx="0">
            <a:schemeClr val="dk1"/>
          </a:effectRef>
          <a:fontRef idx="minor">
            <a:schemeClr val="dk1"/>
          </a:fontRef>
        </p:style>
        <p:txBody>
          <a:bodyPr vert="horz" lIns="182880" tIns="182880" rIns="182880" bIns="182880" rtlCol="0" anchor="ctr">
            <a:noAutofit/>
          </a:bodyPr>
          <a:lst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dk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dk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9pPr>
          </a:lstStyle>
          <a:p>
            <a:pPr marL="101600" indent="0">
              <a:buFont typeface="Arial" panose="020B0604020202020204" pitchFamily="34" charset="0"/>
              <a:buNone/>
            </a:pPr>
            <a:r>
              <a:rPr lang="en-US" sz="1600" b="1" dirty="0"/>
              <a:t>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spTree>
    <p:extLst>
      <p:ext uri="{BB962C8B-B14F-4D97-AF65-F5344CB8AC3E}">
        <p14:creationId xmlns:p14="http://schemas.microsoft.com/office/powerpoint/2010/main" val="1948469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Each of these features could be implemented as a separate service that uses a central shared database to hold authentication information.</a:t>
            </a:r>
          </a:p>
          <a:p>
            <a:r>
              <a:rPr lang="en-US" dirty="0"/>
              <a:t>However, these features are too large to be microservices. To identify the microservices that might be used in the authentication system, you need to break down the coarse-grain features into more detailed functions. </a:t>
            </a:r>
          </a:p>
        </p:txBody>
      </p:sp>
      <p:sp>
        <p:nvSpPr>
          <p:cNvPr id="2" name="Title 1"/>
          <p:cNvSpPr>
            <a:spLocks noGrp="1"/>
          </p:cNvSpPr>
          <p:nvPr>
            <p:ph type="title"/>
          </p:nvPr>
        </p:nvSpPr>
        <p:spPr/>
        <p:txBody>
          <a:bodyPr/>
          <a:lstStyle/>
          <a:p>
            <a:r>
              <a:rPr lang="en-AU" dirty="0"/>
              <a:t>A microservice example</a:t>
            </a:r>
            <a:r>
              <a:rPr lang="en-AU" sz="2000" dirty="0"/>
              <a:t> </a:t>
            </a:r>
            <a:r>
              <a:rPr lang="en-AU" sz="2000" b="0" dirty="0"/>
              <a:t>(2 of 2)</a:t>
            </a:r>
          </a:p>
        </p:txBody>
      </p:sp>
    </p:spTree>
    <p:extLst>
      <p:ext uri="{BB962C8B-B14F-4D97-AF65-F5344CB8AC3E}">
        <p14:creationId xmlns:p14="http://schemas.microsoft.com/office/powerpoint/2010/main" val="1871214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Functional breakdown of authentication features</a:t>
            </a:r>
            <a:endParaRPr lang="en-AU" sz="1400" dirty="0"/>
          </a:p>
        </p:txBody>
      </p:sp>
      <p:pic>
        <p:nvPicPr>
          <p:cNvPr id="6" name="Picture 5" descr="The block diagram has two parts. The first part is titled, User registration, and lists the following functions.&#10;• Set up new login I D.&#10;• Set up new password.&#10;• Set up password recovery information.&#10;• Set up two-factor authentication.&#10;• Confirm registration.&#10;The second part is titled, authentication using U I D or password, and lists the following functions.&#10;• Get login I D.&#10;• Get password.&#10;• Check credentials.&#10;• Confirm authentication.&#10;">
            <a:extLst>
              <a:ext uri="{FF2B5EF4-FFF2-40B4-BE49-F238E27FC236}">
                <a16:creationId xmlns:a16="http://schemas.microsoft.com/office/drawing/2014/main" id="{903323E8-9F19-5341-AD0C-73AEF93C3C53}"/>
              </a:ext>
            </a:extLst>
          </p:cNvPr>
          <p:cNvPicPr>
            <a:picLocks noChangeAspect="1"/>
          </p:cNvPicPr>
          <p:nvPr/>
        </p:nvPicPr>
        <p:blipFill rotWithShape="1">
          <a:blip r:embed="rId2">
            <a:extLst>
              <a:ext uri="{28A0092B-C50C-407E-A947-70E740481C1C}">
                <a14:useLocalDpi xmlns:a14="http://schemas.microsoft.com/office/drawing/2010/main" val="0"/>
              </a:ext>
            </a:extLst>
          </a:blip>
          <a:srcRect l="13497" t="11002" r="25555" b="44241"/>
          <a:stretch/>
        </p:blipFill>
        <p:spPr>
          <a:xfrm>
            <a:off x="2095500" y="572984"/>
            <a:ext cx="4953000" cy="5194609"/>
          </a:xfrm>
          <a:prstGeom prst="rect">
            <a:avLst/>
          </a:prstGeom>
        </p:spPr>
      </p:pic>
      <p:sp>
        <p:nvSpPr>
          <p:cNvPr id="4" name="Title 3"/>
          <p:cNvSpPr>
            <a:spLocks noGrp="1"/>
          </p:cNvSpPr>
          <p:nvPr>
            <p:ph type="title"/>
          </p:nvPr>
        </p:nvSpPr>
        <p:spPr/>
        <p:txBody>
          <a:bodyPr/>
          <a:lstStyle/>
          <a:p>
            <a:r>
              <a:rPr lang="en-US" dirty="0"/>
              <a:t>Figure 6.1</a:t>
            </a:r>
            <a:endParaRPr lang="en-AU" dirty="0"/>
          </a:p>
        </p:txBody>
      </p:sp>
    </p:spTree>
    <p:extLst>
      <p:ext uri="{BB962C8B-B14F-4D97-AF65-F5344CB8AC3E}">
        <p14:creationId xmlns:p14="http://schemas.microsoft.com/office/powerpoint/2010/main" val="2888009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Authentication microservices</a:t>
            </a:r>
          </a:p>
        </p:txBody>
      </p:sp>
      <p:pic>
        <p:nvPicPr>
          <p:cNvPr id="4" name="Picture 3" descr="There are three authentication microservices. These are as follows.&#10;• U I D management and U I D data.&#10;• Password management and Password data.&#10;• Use info management and User data.&#10;">
            <a:extLst>
              <a:ext uri="{FF2B5EF4-FFF2-40B4-BE49-F238E27FC236}">
                <a16:creationId xmlns:a16="http://schemas.microsoft.com/office/drawing/2014/main" id="{C71A55FB-96CE-CE47-95D7-A84FB58A5EED}"/>
              </a:ext>
            </a:extLst>
          </p:cNvPr>
          <p:cNvPicPr>
            <a:picLocks noChangeAspect="1"/>
          </p:cNvPicPr>
          <p:nvPr/>
        </p:nvPicPr>
        <p:blipFill rotWithShape="1">
          <a:blip r:embed="rId2">
            <a:extLst>
              <a:ext uri="{28A0092B-C50C-407E-A947-70E740481C1C}">
                <a14:useLocalDpi xmlns:a14="http://schemas.microsoft.com/office/drawing/2010/main" val="0"/>
              </a:ext>
            </a:extLst>
          </a:blip>
          <a:srcRect l="11190" t="16439" r="22966" b="58776"/>
          <a:stretch/>
        </p:blipFill>
        <p:spPr>
          <a:xfrm>
            <a:off x="1125794" y="1600200"/>
            <a:ext cx="6892413" cy="3705392"/>
          </a:xfrm>
          <a:prstGeom prst="rect">
            <a:avLst/>
          </a:prstGeom>
        </p:spPr>
      </p:pic>
      <p:sp>
        <p:nvSpPr>
          <p:cNvPr id="2" name="Title 1"/>
          <p:cNvSpPr>
            <a:spLocks noGrp="1"/>
          </p:cNvSpPr>
          <p:nvPr>
            <p:ph type="title"/>
          </p:nvPr>
        </p:nvSpPr>
        <p:spPr/>
        <p:txBody>
          <a:bodyPr/>
          <a:lstStyle/>
          <a:p>
            <a:r>
              <a:rPr lang="en-AU" dirty="0"/>
              <a:t>Figure 6.2</a:t>
            </a:r>
          </a:p>
        </p:txBody>
      </p:sp>
    </p:spTree>
    <p:extLst>
      <p:ext uri="{BB962C8B-B14F-4D97-AF65-F5344CB8AC3E}">
        <p14:creationId xmlns:p14="http://schemas.microsoft.com/office/powerpoint/2010/main" val="2389486474"/>
      </p:ext>
    </p:extLst>
  </p:cSld>
  <p:clrMapOvr>
    <a:masterClrMapping/>
  </p:clrMapOvr>
</p:sld>
</file>

<file path=ppt/theme/theme1.xml><?xml version="1.0" encoding="utf-8"?>
<a:theme xmlns:a="http://schemas.openxmlformats.org/drawingml/2006/main" name="1_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9032</TotalTime>
  <Words>3875</Words>
  <Application>Microsoft Office PowerPoint</Application>
  <PresentationFormat>On-screen Show (4:3)</PresentationFormat>
  <Paragraphs>303</Paragraphs>
  <Slides>65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65</vt:i4>
      </vt:variant>
    </vt:vector>
  </HeadingPairs>
  <TitlesOfParts>
    <vt:vector size="71" baseType="lpstr">
      <vt:lpstr>Arial</vt:lpstr>
      <vt:lpstr>Noto Sans Symbols</vt:lpstr>
      <vt:lpstr>Times New Roman</vt:lpstr>
      <vt:lpstr>Verdana</vt:lpstr>
      <vt:lpstr>Wingdings</vt:lpstr>
      <vt:lpstr>1_508 Lecture</vt:lpstr>
      <vt:lpstr>Engineering Software Products</vt:lpstr>
      <vt:lpstr>Software services (1 of 2)</vt:lpstr>
      <vt:lpstr>Software services (2 of 2)</vt:lpstr>
      <vt:lpstr>Modern web services</vt:lpstr>
      <vt:lpstr>Microservices</vt:lpstr>
      <vt:lpstr>A microservice example (1 of 2)</vt:lpstr>
      <vt:lpstr>A microservice example (2 of 2)</vt:lpstr>
      <vt:lpstr>Figure 6.1</vt:lpstr>
      <vt:lpstr>Figure 6.2</vt:lpstr>
      <vt:lpstr>Table 6.1 Characteristics of microservices</vt:lpstr>
      <vt:lpstr>Microservice communication (1 of 2)</vt:lpstr>
      <vt:lpstr>Microservice communication (2 of 2)</vt:lpstr>
      <vt:lpstr>Microservice characteristics (1 of 2)</vt:lpstr>
      <vt:lpstr>Microservice characteristics (2 of 2)</vt:lpstr>
      <vt:lpstr>Figure 6.3</vt:lpstr>
      <vt:lpstr>Figure 6.4</vt:lpstr>
      <vt:lpstr>Microservices architecture</vt:lpstr>
      <vt:lpstr>Benefits of microservices architecture</vt:lpstr>
      <vt:lpstr>Table 6.2 A photo-printing system for mobile devices</vt:lpstr>
      <vt:lpstr>Figure 6.5</vt:lpstr>
      <vt:lpstr>Figure 6.6</vt:lpstr>
      <vt:lpstr>Decomposition guidelines (1 of 2)</vt:lpstr>
      <vt:lpstr>Decomposition guidelines (2 of 2)</vt:lpstr>
      <vt:lpstr>Service communications (1 of 2)</vt:lpstr>
      <vt:lpstr>Service communications (2 of 2)</vt:lpstr>
      <vt:lpstr>Figure 6.7</vt:lpstr>
      <vt:lpstr>Synchronous and asynchronous interaction (1 of 2)</vt:lpstr>
      <vt:lpstr>Synchronous and asynchronous interaction (2 of 2)</vt:lpstr>
      <vt:lpstr>Figure 6.8</vt:lpstr>
      <vt:lpstr>Direct and indirect service communication</vt:lpstr>
      <vt:lpstr>Microservice data design</vt:lpstr>
      <vt:lpstr>Inconsistency management (1 of 2)</vt:lpstr>
      <vt:lpstr>Inconsistency management (2 of 2)</vt:lpstr>
      <vt:lpstr>Eventual consistency</vt:lpstr>
      <vt:lpstr>Figure 6.9</vt:lpstr>
      <vt:lpstr>Service coordination</vt:lpstr>
      <vt:lpstr>Figure 6.10</vt:lpstr>
      <vt:lpstr>Figure 6.11</vt:lpstr>
      <vt:lpstr>Table 6.3 Failure types in a microservices system</vt:lpstr>
      <vt:lpstr>Timeouts and circuit breakers (1 of 2)</vt:lpstr>
      <vt:lpstr>Timeouts and circuit breakers (2 of 2)</vt:lpstr>
      <vt:lpstr>Figure 6.12</vt:lpstr>
      <vt:lpstr>RESTful services (1 of 2)</vt:lpstr>
      <vt:lpstr>RESTful services (2 of 2)</vt:lpstr>
      <vt:lpstr>Table 6.4 RESTful service principles</vt:lpstr>
      <vt:lpstr>Table 6.5 RESTful service operations</vt:lpstr>
      <vt:lpstr>Road information system (1 of 2)</vt:lpstr>
      <vt:lpstr>Road information system (2 of 2)</vt:lpstr>
      <vt:lpstr>Table 6.6 Incident description</vt:lpstr>
      <vt:lpstr>Service operations</vt:lpstr>
      <vt:lpstr>Figure 6.13</vt:lpstr>
      <vt:lpstr>Figure 6.14</vt:lpstr>
      <vt:lpstr>Table 6.7 XML and JSON descriptions</vt:lpstr>
      <vt:lpstr>Figure 6.15</vt:lpstr>
      <vt:lpstr>Service deployment (1 of 2)</vt:lpstr>
      <vt:lpstr>Service deployment (2 of 2)</vt:lpstr>
      <vt:lpstr>Deployment automation (1 of 2)</vt:lpstr>
      <vt:lpstr>Deployment automation (2 of 2)</vt:lpstr>
      <vt:lpstr>Figure 6.16</vt:lpstr>
      <vt:lpstr>Figure 6.17</vt:lpstr>
      <vt:lpstr>Key points 1 (1 of 2)</vt:lpstr>
      <vt:lpstr>Key points 1 (2 of 2)</vt:lpstr>
      <vt:lpstr>Key points 2 (1 of 2)</vt:lpstr>
      <vt:lpstr>Key points 2 (2 of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Software Products: An Introduction to Modern Software, First Edition</dc:title>
  <dc:subject>Computer Science</dc:subject>
  <dc:creator>Sommerville, Ian</dc:creator>
  <cp:keywords>Computer Science</cp:keywords>
  <cp:lastModifiedBy>Jacoby, Meghan</cp:lastModifiedBy>
  <cp:revision>628</cp:revision>
  <dcterms:created xsi:type="dcterms:W3CDTF">2014-07-14T20:04:21Z</dcterms:created>
  <dcterms:modified xsi:type="dcterms:W3CDTF">2019-04-25T15:41:48Z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